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258" r:id="rId3"/>
    <p:sldId id="260" r:id="rId4"/>
    <p:sldId id="261" r:id="rId5"/>
    <p:sldId id="262" r:id="rId6"/>
    <p:sldId id="301" r:id="rId7"/>
    <p:sldId id="259" r:id="rId8"/>
    <p:sldId id="277" r:id="rId9"/>
    <p:sldId id="275" r:id="rId10"/>
    <p:sldId id="278" r:id="rId11"/>
    <p:sldId id="263" r:id="rId12"/>
    <p:sldId id="303" r:id="rId13"/>
    <p:sldId id="304" r:id="rId14"/>
    <p:sldId id="305" r:id="rId15"/>
    <p:sldId id="266" r:id="rId16"/>
    <p:sldId id="26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280" r:id="rId33"/>
    <p:sldId id="281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F70334-AA56-4DDD-AA2C-E7F15BD0DEF0}">
  <a:tblStyle styleId="{D0F70334-AA56-4DDD-AA2C-E7F15BD0DE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C3ED7D4-055A-4C33-B876-3EAEBF2563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0"/>
    <p:restoredTop sz="96352"/>
  </p:normalViewPr>
  <p:slideViewPr>
    <p:cSldViewPr snapToGrid="0" snapToObjects="1">
      <p:cViewPr varScale="1">
        <p:scale>
          <a:sx n="163" d="100"/>
          <a:sy n="163" d="100"/>
        </p:scale>
        <p:origin x="1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8de203a35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8de203a35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31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&lt;h1&gt;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headings should be used for main headings, followed by </a:t>
            </a:r>
            <a:r>
              <a:rPr lang="en-GB" dirty="0"/>
              <a:t>&lt;h2&gt;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headings, then the less important </a:t>
            </a:r>
            <a:r>
              <a:rPr lang="en-GB" dirty="0"/>
              <a:t>&lt;h3&gt;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and so on.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Atributul</a:t>
            </a:r>
            <a:r>
              <a:rPr lang="en-US" dirty="0"/>
              <a:t> </a:t>
            </a:r>
            <a:r>
              <a:rPr lang="en-US" dirty="0" err="1"/>
              <a:t>obligatoriu</a:t>
            </a:r>
            <a:r>
              <a:rPr lang="en-US" dirty="0"/>
              <a:t> alt </a:t>
            </a:r>
            <a:r>
              <a:rPr lang="en-US" dirty="0" err="1"/>
              <a:t>specifica</a:t>
            </a:r>
            <a:r>
              <a:rPr lang="en-US" dirty="0"/>
              <a:t> un text </a:t>
            </a:r>
            <a:r>
              <a:rPr lang="en-US" dirty="0" err="1"/>
              <a:t>alternativ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imagine,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aveasta</a:t>
            </a:r>
            <a:r>
              <a:rPr lang="en-US" dirty="0"/>
              <a:t> nu </a:t>
            </a:r>
            <a:r>
              <a:rPr lang="en-US" dirty="0" err="1"/>
              <a:t>paote</a:t>
            </a:r>
            <a:r>
              <a:rPr lang="en-US" dirty="0"/>
              <a:t> fi </a:t>
            </a:r>
            <a:r>
              <a:rPr lang="en-US" dirty="0" err="1"/>
              <a:t>afisata</a:t>
            </a:r>
            <a:r>
              <a:rPr lang="en-US" dirty="0"/>
              <a:t> in </a:t>
            </a:r>
            <a:r>
              <a:rPr lang="en-US" dirty="0" err="1"/>
              <a:t>pagina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7906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754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834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233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892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539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941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909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553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386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912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368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603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881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8375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938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629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460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13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34d0e6d4_5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34d0e6d4_5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Persoana</a:t>
            </a:r>
            <a:r>
              <a:rPr lang="en-US" dirty="0"/>
              <a:t> care a </a:t>
            </a:r>
            <a:r>
              <a:rPr lang="en-US" dirty="0" err="1"/>
              <a:t>inventat</a:t>
            </a:r>
            <a:r>
              <a:rPr lang="en-US" dirty="0"/>
              <a:t> HTML-ul nu a </a:t>
            </a:r>
            <a:r>
              <a:rPr lang="en-US" dirty="0" err="1"/>
              <a:t>fost</a:t>
            </a:r>
            <a:r>
              <a:rPr lang="en-US" dirty="0"/>
              <a:t> un </a:t>
            </a:r>
            <a:r>
              <a:rPr lang="en-US" dirty="0" err="1"/>
              <a:t>programator</a:t>
            </a:r>
            <a:r>
              <a:rPr lang="en-US" dirty="0"/>
              <a:t>, ci un </a:t>
            </a:r>
            <a:r>
              <a:rPr lang="en-US" dirty="0" err="1"/>
              <a:t>fizician</a:t>
            </a:r>
            <a:r>
              <a:rPr lang="en-US" dirty="0"/>
              <a:t> care </a:t>
            </a:r>
            <a:r>
              <a:rPr lang="en-US" dirty="0" err="1"/>
              <a:t>lucra</a:t>
            </a:r>
            <a:r>
              <a:rPr lang="en-US" dirty="0"/>
              <a:t> la </a:t>
            </a:r>
            <a:r>
              <a:rPr lang="en-US" dirty="0" err="1"/>
              <a:t>Organizatia</a:t>
            </a:r>
            <a:r>
              <a:rPr lang="en-US" dirty="0"/>
              <a:t> </a:t>
            </a:r>
            <a:r>
              <a:rPr lang="en-US" dirty="0" err="1"/>
              <a:t>Europeana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Cercetare</a:t>
            </a:r>
            <a:r>
              <a:rPr lang="en-US" dirty="0"/>
              <a:t> </a:t>
            </a:r>
            <a:r>
              <a:rPr lang="en-US" dirty="0" err="1"/>
              <a:t>Nucleara</a:t>
            </a:r>
            <a:r>
              <a:rPr lang="en-US" dirty="0"/>
              <a:t>, Tim Berners-Lee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crea</a:t>
            </a:r>
            <a:r>
              <a:rPr lang="en-US" dirty="0"/>
              <a:t> o </a:t>
            </a:r>
            <a:r>
              <a:rPr lang="en-US" dirty="0" err="1"/>
              <a:t>cale</a:t>
            </a:r>
            <a:r>
              <a:rPr lang="en-US" dirty="0"/>
              <a:t> de </a:t>
            </a:r>
            <a:r>
              <a:rPr lang="en-US" dirty="0" err="1"/>
              <a:t>comunicare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 </a:t>
            </a:r>
            <a:r>
              <a:rPr lang="en-US" dirty="0" err="1"/>
              <a:t>cercetatorii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foloseasca</a:t>
            </a:r>
            <a:r>
              <a:rPr lang="en-US" dirty="0"/>
              <a:t> </a:t>
            </a:r>
            <a:r>
              <a:rPr lang="en-US" dirty="0" err="1"/>
              <a:t>internetul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colabora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 face share de </a:t>
            </a:r>
            <a:r>
              <a:rPr lang="en-US" dirty="0" err="1"/>
              <a:t>informatii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54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40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5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subTitle" idx="1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hasCustomPrompt="1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2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 idx="3" hasCustomPrompt="1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4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5" hasCustomPrompt="1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3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MAIN_POINT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9" r:id="rId8"/>
    <p:sldLayoutId id="2147483660" r:id="rId9"/>
    <p:sldLayoutId id="2147483661" r:id="rId10"/>
    <p:sldLayoutId id="2147483662" r:id="rId11"/>
    <p:sldLayoutId id="2147483665" r:id="rId12"/>
    <p:sldLayoutId id="2147483670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ov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2.mov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gif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evdocs.io/html/" TargetMode="External"/><Relationship Id="rId4" Type="http://schemas.openxmlformats.org/officeDocument/2006/relationships/hyperlink" Target="https://developer.mozilla.or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6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49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video" Target="../media/media4.mov"/><Relationship Id="rId16" Type="http://schemas.openxmlformats.org/officeDocument/2006/relationships/image" Target="../media/image62.png"/><Relationship Id="rId1" Type="http://schemas.microsoft.com/office/2007/relationships/media" Target="../media/media4.mov"/><Relationship Id="rId6" Type="http://schemas.openxmlformats.org/officeDocument/2006/relationships/image" Target="../media/image11.png"/><Relationship Id="rId11" Type="http://schemas.openxmlformats.org/officeDocument/2006/relationships/image" Target="../media/image57.png"/><Relationship Id="rId5" Type="http://schemas.openxmlformats.org/officeDocument/2006/relationships/image" Target="../media/image8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4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selectors.as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ss-tricks.com/" TargetMode="External"/><Relationship Id="rId4" Type="http://schemas.openxmlformats.org/officeDocument/2006/relationships/hyperlink" Target="https://getbootstrap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</a:t>
            </a:r>
            <a:br>
              <a:rPr lang="en-US" dirty="0"/>
            </a:br>
            <a:r>
              <a:rPr lang="en-US" dirty="0"/>
              <a:t>HTML/CSS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542473" y="3412284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with </a:t>
            </a:r>
            <a:r>
              <a:rPr lang="en-US" dirty="0" err="1">
                <a:solidFill>
                  <a:schemeClr val="dk2"/>
                </a:solidFill>
              </a:rPr>
              <a:t>Cezin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Cupii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9"/>
          <p:cNvSpPr txBox="1">
            <a:spLocks noGrp="1"/>
          </p:cNvSpPr>
          <p:nvPr>
            <p:ph type="body" idx="1"/>
          </p:nvPr>
        </p:nvSpPr>
        <p:spPr>
          <a:xfrm>
            <a:off x="5927087" y="1947406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000" dirty="0" err="1"/>
              <a:t>Which</a:t>
            </a:r>
            <a:r>
              <a:rPr lang="ro-RO" sz="2000" dirty="0"/>
              <a:t> </a:t>
            </a:r>
            <a:r>
              <a:rPr lang="ro-RO" sz="2000" dirty="0" err="1"/>
              <a:t>variant</a:t>
            </a:r>
            <a:r>
              <a:rPr lang="ro-RO" sz="2000" dirty="0"/>
              <a:t> </a:t>
            </a:r>
            <a:r>
              <a:rPr lang="ro-RO" sz="2000" dirty="0" err="1"/>
              <a:t>is</a:t>
            </a:r>
            <a:r>
              <a:rPr lang="ro-RO" sz="2000" dirty="0"/>
              <a:t> </a:t>
            </a:r>
            <a:r>
              <a:rPr lang="ro-RO" sz="2000" dirty="0" err="1"/>
              <a:t>easier</a:t>
            </a:r>
            <a:r>
              <a:rPr lang="ro-RO" sz="2000" dirty="0"/>
              <a:t> </a:t>
            </a:r>
            <a:r>
              <a:rPr lang="ro-RO" sz="2000" dirty="0" err="1"/>
              <a:t>to</a:t>
            </a:r>
            <a:r>
              <a:rPr lang="ro-RO" sz="2000" dirty="0"/>
              <a:t> </a:t>
            </a:r>
            <a:r>
              <a:rPr lang="ro-RO" sz="2000" dirty="0" err="1"/>
              <a:t>read</a:t>
            </a:r>
            <a:r>
              <a:rPr lang="ro-RO" sz="2000" dirty="0"/>
              <a:t> for </a:t>
            </a:r>
            <a:r>
              <a:rPr lang="ro-RO" sz="2000" b="1" dirty="0" err="1"/>
              <a:t>someone</a:t>
            </a:r>
            <a:r>
              <a:rPr lang="ro-RO" sz="2000" b="1" dirty="0"/>
              <a:t> </a:t>
            </a:r>
            <a:r>
              <a:rPr lang="ro-RO" sz="2000" b="1" dirty="0" err="1"/>
              <a:t>else</a:t>
            </a:r>
            <a:r>
              <a:rPr lang="ro-RO" sz="2000" b="1" dirty="0"/>
              <a:t>?</a:t>
            </a:r>
            <a:endParaRPr sz="2000" dirty="0"/>
          </a:p>
        </p:txBody>
      </p:sp>
      <p:sp>
        <p:nvSpPr>
          <p:cNvPr id="775" name="Google Shape;775;p49"/>
          <p:cNvSpPr txBox="1">
            <a:spLocks noGrp="1"/>
          </p:cNvSpPr>
          <p:nvPr>
            <p:ph type="title"/>
          </p:nvPr>
        </p:nvSpPr>
        <p:spPr>
          <a:xfrm>
            <a:off x="6019800" y="1175252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HOW WE STRUCTURE THE CODE?</a:t>
            </a:r>
            <a:endParaRPr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C0C55-31C2-9D48-994B-CE3E11ECA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312" y="596093"/>
            <a:ext cx="5657991" cy="3801325"/>
          </a:xfrm>
          <a:prstGeom prst="rect">
            <a:avLst/>
          </a:prstGeom>
        </p:spPr>
      </p:pic>
      <p:pic>
        <p:nvPicPr>
          <p:cNvPr id="2" name="Screen Recording 2021-08-05 at 17.08.28" descr="Screen Recording 2021-08-05 at 17.08.28">
            <a:hlinkClick r:id="" action="ppaction://media"/>
            <a:extLst>
              <a:ext uri="{FF2B5EF4-FFF2-40B4-BE49-F238E27FC236}">
                <a16:creationId xmlns:a16="http://schemas.microsoft.com/office/drawing/2014/main" id="{63E0A8EE-7FF2-E847-AAFF-75AE79A7F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293" y="643392"/>
            <a:ext cx="5949508" cy="3331783"/>
          </a:xfrm>
          <a:prstGeom prst="rect">
            <a:avLst/>
          </a:prstGeom>
        </p:spPr>
      </p:pic>
      <p:pic>
        <p:nvPicPr>
          <p:cNvPr id="3" name="Screen Recording 2021-08-05 at 17.10.02" descr="Screen Recording 2021-08-05 at 17.10.02">
            <a:hlinkClick r:id="" action="ppaction://media"/>
            <a:extLst>
              <a:ext uri="{FF2B5EF4-FFF2-40B4-BE49-F238E27FC236}">
                <a16:creationId xmlns:a16="http://schemas.microsoft.com/office/drawing/2014/main" id="{3D4B0EED-6E2A-C044-91A5-63AD15A606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293" y="665016"/>
            <a:ext cx="5949506" cy="3331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22E0AA-4FEC-1743-A64B-BDD29624C242}"/>
              </a:ext>
            </a:extLst>
          </p:cNvPr>
          <p:cNvSpPr txBox="1"/>
          <p:nvPr/>
        </p:nvSpPr>
        <p:spPr>
          <a:xfrm>
            <a:off x="2874968" y="785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400" b="1" dirty="0">
                <a:solidFill>
                  <a:schemeClr val="lt1"/>
                </a:solidFill>
                <a:latin typeface="Anaheim"/>
                <a:sym typeface="Anaheim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A70FD-0B21-B842-813C-C8AF72F66783}"/>
              </a:ext>
            </a:extLst>
          </p:cNvPr>
          <p:cNvSpPr txBox="1"/>
          <p:nvPr/>
        </p:nvSpPr>
        <p:spPr>
          <a:xfrm>
            <a:off x="2874968" y="7859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2400" b="1" dirty="0">
                <a:solidFill>
                  <a:schemeClr val="lt1"/>
                </a:solidFill>
                <a:latin typeface="Anaheim"/>
                <a:sym typeface="Anaheim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3746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TAGS</a:t>
            </a:r>
            <a:endParaRPr dirty="0"/>
          </a:p>
        </p:txBody>
      </p:sp>
      <p:sp>
        <p:nvSpPr>
          <p:cNvPr id="60" name="Google Shape;361;p30">
            <a:extLst>
              <a:ext uri="{FF2B5EF4-FFF2-40B4-BE49-F238E27FC236}">
                <a16:creationId xmlns:a16="http://schemas.microsoft.com/office/drawing/2014/main" id="{04595553-1FE2-554C-B58A-E90D70761A8D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Headings</a:t>
            </a:r>
            <a:endParaRPr lang="ro-RO" sz="16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From</a:t>
            </a:r>
            <a:r>
              <a:rPr lang="ro-RO" sz="1400" dirty="0"/>
              <a:t> &lt;h1&gt; </a:t>
            </a:r>
            <a:r>
              <a:rPr lang="ro-RO" sz="1400" dirty="0" err="1"/>
              <a:t>to</a:t>
            </a:r>
            <a:r>
              <a:rPr lang="ro-RO" sz="1400" dirty="0"/>
              <a:t> &lt;h6&gt; </a:t>
            </a:r>
            <a:r>
              <a:rPr lang="ro-RO" sz="1400" dirty="0" err="1"/>
              <a:t>depending</a:t>
            </a:r>
            <a:r>
              <a:rPr lang="ro-RO" sz="1400" dirty="0"/>
              <a:t> on </a:t>
            </a:r>
            <a:r>
              <a:rPr lang="ro-RO" sz="1400" dirty="0" err="1"/>
              <a:t>size</a:t>
            </a:r>
            <a:endParaRPr lang="ro-RO" sz="14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We</a:t>
            </a:r>
            <a:r>
              <a:rPr lang="ro-RO" sz="1400" dirty="0"/>
              <a:t> </a:t>
            </a:r>
            <a:r>
              <a:rPr lang="ro-RO" sz="1400" dirty="0" err="1"/>
              <a:t>use</a:t>
            </a:r>
            <a:r>
              <a:rPr lang="ro-RO" sz="1400" dirty="0"/>
              <a:t> </a:t>
            </a:r>
            <a:r>
              <a:rPr lang="ro-RO" sz="1400" dirty="0" err="1"/>
              <a:t>them</a:t>
            </a:r>
            <a:r>
              <a:rPr lang="ro-RO" sz="1400" dirty="0"/>
              <a:t> for </a:t>
            </a:r>
            <a:r>
              <a:rPr lang="ro-RO" sz="1400" dirty="0" err="1"/>
              <a:t>heading</a:t>
            </a:r>
            <a:r>
              <a:rPr lang="ro-RO" sz="1400" dirty="0"/>
              <a:t>, </a:t>
            </a:r>
            <a:r>
              <a:rPr lang="ro-RO" sz="1400" dirty="0" err="1"/>
              <a:t>not</a:t>
            </a:r>
            <a:r>
              <a:rPr lang="ro-RO" sz="1400" dirty="0"/>
              <a:t> for </a:t>
            </a:r>
            <a:r>
              <a:rPr lang="ro-RO" sz="1400" b="1" dirty="0"/>
              <a:t>bold </a:t>
            </a:r>
            <a:r>
              <a:rPr lang="ro-RO" sz="1400" dirty="0"/>
              <a:t>or </a:t>
            </a:r>
            <a:r>
              <a:rPr lang="ro-RO" sz="1400" b="1" dirty="0"/>
              <a:t>BIG </a:t>
            </a:r>
            <a:r>
              <a:rPr lang="ro-RO" sz="1400" dirty="0"/>
              <a:t>text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Used</a:t>
            </a:r>
            <a:r>
              <a:rPr lang="ro-RO" sz="1400" dirty="0"/>
              <a:t> </a:t>
            </a:r>
            <a:r>
              <a:rPr lang="ro-RO" sz="1400" dirty="0" err="1"/>
              <a:t>by</a:t>
            </a:r>
            <a:r>
              <a:rPr lang="ro-RO" sz="1400" dirty="0"/>
              <a:t> </a:t>
            </a:r>
            <a:r>
              <a:rPr lang="ro-RO" sz="1400" dirty="0" err="1"/>
              <a:t>the</a:t>
            </a:r>
            <a:r>
              <a:rPr lang="ro-RO" sz="1400" dirty="0"/>
              <a:t> Google </a:t>
            </a:r>
            <a:r>
              <a:rPr lang="ro-RO" sz="1400" dirty="0" err="1"/>
              <a:t>search</a:t>
            </a:r>
            <a:r>
              <a:rPr lang="ro-RO" sz="1400" dirty="0"/>
              <a:t>     </a:t>
            </a:r>
            <a:r>
              <a:rPr lang="ro-RO" sz="1400" dirty="0" err="1"/>
              <a:t>engine</a:t>
            </a: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Paragraphs</a:t>
            </a:r>
            <a:endParaRPr lang="ro-RO" sz="16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&lt;p&gt; &lt;/p&gt;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Always</a:t>
            </a:r>
            <a:r>
              <a:rPr lang="ro-RO" sz="1400" dirty="0"/>
              <a:t> </a:t>
            </a:r>
            <a:r>
              <a:rPr lang="ro-RO" sz="1400" dirty="0" err="1"/>
              <a:t>starts</a:t>
            </a:r>
            <a:r>
              <a:rPr lang="ro-RO" sz="1400" dirty="0"/>
              <a:t> on </a:t>
            </a:r>
            <a:r>
              <a:rPr lang="ro-RO" sz="1400" dirty="0" err="1"/>
              <a:t>new</a:t>
            </a:r>
            <a:r>
              <a:rPr lang="ro-RO" sz="1400" dirty="0"/>
              <a:t> line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Ignores</a:t>
            </a:r>
            <a:r>
              <a:rPr lang="ro-RO" sz="1400" dirty="0"/>
              <a:t> </a:t>
            </a:r>
            <a:r>
              <a:rPr lang="ro-RO" sz="1400" dirty="0" err="1"/>
              <a:t>whitespaces</a:t>
            </a: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Links</a:t>
            </a:r>
            <a:endParaRPr lang="ro-RO" sz="16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&lt;a&gt; &lt;/a&gt;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”</a:t>
            </a:r>
            <a:r>
              <a:rPr lang="ro-RO" sz="1400" dirty="0" err="1"/>
              <a:t>href</a:t>
            </a:r>
            <a:r>
              <a:rPr lang="ro-RO" sz="1400" dirty="0"/>
              <a:t>” </a:t>
            </a:r>
            <a:r>
              <a:rPr lang="ro-RO" sz="1400" dirty="0" err="1"/>
              <a:t>attribute</a:t>
            </a:r>
            <a:r>
              <a:rPr lang="ro-RO" sz="1400" dirty="0"/>
              <a:t> for </a:t>
            </a:r>
            <a:r>
              <a:rPr lang="ro-RO" sz="1400" dirty="0" err="1"/>
              <a:t>providing</a:t>
            </a:r>
            <a:r>
              <a:rPr lang="ro-RO" sz="1400" dirty="0"/>
              <a:t> </a:t>
            </a:r>
            <a:r>
              <a:rPr lang="ro-RO" sz="1400" dirty="0" err="1"/>
              <a:t>the</a:t>
            </a:r>
            <a:r>
              <a:rPr lang="ro-RO" sz="1400" dirty="0"/>
              <a:t> link </a:t>
            </a:r>
            <a:r>
              <a:rPr lang="ro-RO" sz="1400" dirty="0" err="1"/>
              <a:t>to</a:t>
            </a:r>
            <a:r>
              <a:rPr lang="ro-RO" sz="1400" dirty="0"/>
              <a:t> </a:t>
            </a:r>
            <a:r>
              <a:rPr lang="ro-RO" sz="1400" dirty="0" err="1"/>
              <a:t>the</a:t>
            </a:r>
            <a:r>
              <a:rPr lang="ro-RO" sz="1400" dirty="0"/>
              <a:t> </a:t>
            </a:r>
            <a:r>
              <a:rPr lang="ro-RO" sz="1400" dirty="0" err="1"/>
              <a:t>address</a:t>
            </a:r>
            <a:endParaRPr lang="ro-RO" sz="14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endParaRPr lang="ro-RO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56C637-D2B2-BE4B-87F4-624175A84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67" y="2230581"/>
            <a:ext cx="5247713" cy="28502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0AE9A9-35F5-2846-AFE8-20504FEBD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866" y="2212665"/>
            <a:ext cx="5303134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pic>
        <p:nvPicPr>
          <p:cNvPr id="24" name="Picture 23" hidden="1">
            <a:extLst>
              <a:ext uri="{FF2B5EF4-FFF2-40B4-BE49-F238E27FC236}">
                <a16:creationId xmlns:a16="http://schemas.microsoft.com/office/drawing/2014/main" id="{C412E3DA-CE17-5E47-96D3-FBB4F13D3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0866" y="2198191"/>
            <a:ext cx="5303133" cy="28489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29E253-8367-F14B-A668-01315580F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8640" y="872117"/>
            <a:ext cx="3297381" cy="12408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D84CF8-1162-8E4E-A344-DD2F5B299E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0865" y="2227118"/>
            <a:ext cx="5256034" cy="2819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TAGS #2</a:t>
            </a:r>
            <a:endParaRPr dirty="0"/>
          </a:p>
        </p:txBody>
      </p:sp>
      <p:sp>
        <p:nvSpPr>
          <p:cNvPr id="60" name="Google Shape;361;p30">
            <a:extLst>
              <a:ext uri="{FF2B5EF4-FFF2-40B4-BE49-F238E27FC236}">
                <a16:creationId xmlns:a16="http://schemas.microsoft.com/office/drawing/2014/main" id="{04595553-1FE2-554C-B58A-E90D70761A8D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b="1" dirty="0" err="1"/>
              <a:t>Images</a:t>
            </a:r>
            <a:endParaRPr lang="ro-RO" sz="1600" b="1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&lt;</a:t>
            </a:r>
            <a:r>
              <a:rPr lang="ro-RO" sz="1400" dirty="0" err="1"/>
              <a:t>img</a:t>
            </a:r>
            <a:r>
              <a:rPr lang="ro-RO" sz="1400" dirty="0"/>
              <a:t>&gt;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Required</a:t>
            </a:r>
            <a:r>
              <a:rPr lang="ro-RO" sz="1400" dirty="0"/>
              <a:t> </a:t>
            </a:r>
            <a:r>
              <a:rPr lang="ro-RO" sz="1400" dirty="0" err="1"/>
              <a:t>attributes</a:t>
            </a:r>
            <a:r>
              <a:rPr lang="ro-RO" sz="1400" dirty="0"/>
              <a:t>: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src</a:t>
            </a:r>
            <a:endParaRPr lang="ro-RO" sz="1400" dirty="0"/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alt	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Alternative text </a:t>
            </a: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b="1" dirty="0" err="1"/>
              <a:t>Lists</a:t>
            </a:r>
            <a:endParaRPr lang="ro-RO" sz="1600" b="1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Unordered</a:t>
            </a:r>
            <a:r>
              <a:rPr lang="ro-RO" sz="1400" dirty="0"/>
              <a:t> </a:t>
            </a:r>
            <a:r>
              <a:rPr lang="ro-RO" sz="1400" dirty="0" err="1"/>
              <a:t>list</a:t>
            </a:r>
            <a:r>
              <a:rPr lang="ro-RO" sz="1400" dirty="0"/>
              <a:t> (&lt;</a:t>
            </a:r>
            <a:r>
              <a:rPr lang="ro-RO" sz="1400" dirty="0" err="1"/>
              <a:t>ul</a:t>
            </a:r>
            <a:r>
              <a:rPr lang="ro-RO" sz="1400" dirty="0"/>
              <a:t>&gt;&lt;/</a:t>
            </a:r>
            <a:r>
              <a:rPr lang="ro-RO" sz="1400" dirty="0" err="1"/>
              <a:t>ul</a:t>
            </a:r>
            <a:r>
              <a:rPr lang="ro-RO" sz="1400" dirty="0"/>
              <a:t>)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Defines</a:t>
            </a:r>
            <a:r>
              <a:rPr lang="ro-RO" sz="1400" dirty="0"/>
              <a:t> an </a:t>
            </a:r>
            <a:r>
              <a:rPr lang="ro-RO" sz="1400" dirty="0" err="1"/>
              <a:t>unordered</a:t>
            </a:r>
            <a:r>
              <a:rPr lang="ro-RO" sz="1400" dirty="0"/>
              <a:t> </a:t>
            </a:r>
            <a:r>
              <a:rPr lang="ro-RO" sz="1400" dirty="0" err="1"/>
              <a:t>list</a:t>
            </a:r>
            <a:endParaRPr lang="ro-RO" sz="1400" dirty="0"/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&lt;li&gt; &lt;/li&gt;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Bullet</a:t>
            </a:r>
            <a:r>
              <a:rPr lang="ro-RO" sz="1400" dirty="0"/>
              <a:t> </a:t>
            </a:r>
            <a:r>
              <a:rPr lang="ro-RO" sz="1400" dirty="0" err="1"/>
              <a:t>point</a:t>
            </a:r>
            <a:r>
              <a:rPr lang="ro-RO" sz="1400" dirty="0"/>
              <a:t> </a:t>
            </a:r>
            <a:r>
              <a:rPr lang="ro-RO" sz="1400" dirty="0" err="1"/>
              <a:t>by</a:t>
            </a:r>
            <a:r>
              <a:rPr lang="ro-RO" sz="1400" dirty="0"/>
              <a:t> </a:t>
            </a:r>
            <a:r>
              <a:rPr lang="ro-RO" sz="1400" dirty="0" err="1"/>
              <a:t>default</a:t>
            </a:r>
            <a:endParaRPr lang="ro-RO" sz="14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Ordered</a:t>
            </a:r>
            <a:r>
              <a:rPr lang="ro-RO" sz="1400" dirty="0"/>
              <a:t> </a:t>
            </a:r>
            <a:r>
              <a:rPr lang="ro-RO" sz="1400" dirty="0" err="1"/>
              <a:t>list</a:t>
            </a:r>
            <a:r>
              <a:rPr lang="ro-RO" sz="1400" dirty="0"/>
              <a:t> (&lt;ol&gt;&lt;/ol&gt;)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Defines</a:t>
            </a:r>
            <a:r>
              <a:rPr lang="ro-RO" sz="1400" dirty="0"/>
              <a:t> an </a:t>
            </a:r>
            <a:r>
              <a:rPr lang="ro-RO" sz="1400" dirty="0" err="1"/>
              <a:t>ordered</a:t>
            </a:r>
            <a:r>
              <a:rPr lang="ro-RO" sz="1400" dirty="0"/>
              <a:t> </a:t>
            </a:r>
            <a:r>
              <a:rPr lang="ro-RO" sz="1400" dirty="0" err="1"/>
              <a:t>list</a:t>
            </a:r>
            <a:endParaRPr lang="ro-RO" sz="1400" dirty="0"/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&lt;li&gt;&lt;/li&gt;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Descriptive </a:t>
            </a:r>
            <a:r>
              <a:rPr lang="ro-RO" sz="1400" dirty="0" err="1"/>
              <a:t>list</a:t>
            </a:r>
            <a:r>
              <a:rPr lang="ro-RO" sz="1400" dirty="0"/>
              <a:t> (&lt;dl&gt;&lt;/dl&gt;)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It </a:t>
            </a:r>
            <a:r>
              <a:rPr lang="ro-RO" sz="1400" dirty="0" err="1"/>
              <a:t>adds</a:t>
            </a:r>
            <a:r>
              <a:rPr lang="ro-RO" sz="1400" dirty="0"/>
              <a:t> a </a:t>
            </a:r>
            <a:r>
              <a:rPr lang="ro-RO" sz="1400" dirty="0" err="1"/>
              <a:t>description</a:t>
            </a:r>
            <a:endParaRPr lang="ro-RO" sz="1400" dirty="0"/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&lt;</a:t>
            </a:r>
            <a:r>
              <a:rPr lang="ro-RO" sz="1400" dirty="0" err="1"/>
              <a:t>dt</a:t>
            </a:r>
            <a:r>
              <a:rPr lang="ro-RO" sz="1400" dirty="0"/>
              <a:t>&gt; - </a:t>
            </a:r>
            <a:r>
              <a:rPr lang="ro-RO" sz="1400" dirty="0" err="1"/>
              <a:t>name</a:t>
            </a:r>
            <a:endParaRPr lang="ro-RO" sz="1400" dirty="0"/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&lt;</a:t>
            </a:r>
            <a:r>
              <a:rPr lang="ro-RO" sz="1400" dirty="0" err="1"/>
              <a:t>dd</a:t>
            </a:r>
            <a:r>
              <a:rPr lang="ro-RO" sz="1400" dirty="0"/>
              <a:t>&gt; - </a:t>
            </a:r>
            <a:r>
              <a:rPr lang="ro-RO" sz="1400" dirty="0" err="1"/>
              <a:t>description</a:t>
            </a: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endParaRPr lang="ro-RO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065FD6-F4FE-F642-8362-547BA17C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84" y="2571750"/>
            <a:ext cx="5247297" cy="2130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D80F3E-2E80-2747-AE46-BC34C4545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408" y="196405"/>
            <a:ext cx="3225171" cy="1947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DDDC2-8153-7244-987F-2A786D30F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408" y="196405"/>
            <a:ext cx="3217594" cy="1885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189A71-E395-8543-B5E3-A228FF839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816" y="1542094"/>
            <a:ext cx="3321504" cy="3537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50747-183A-1747-8EC8-73B3EA921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408" y="125417"/>
            <a:ext cx="3202003" cy="1947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5F875-495E-A44E-99CB-EBFA5682B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6530" y="1542094"/>
            <a:ext cx="3336258" cy="3541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37CD23-4E93-644D-ABBB-ADAC90392C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1284" y="1596079"/>
            <a:ext cx="3336258" cy="3483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0DA815-066A-2144-AFB2-46E8ECB736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2686" y="125417"/>
            <a:ext cx="3208316" cy="20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6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TAGS #3</a:t>
            </a:r>
            <a:endParaRPr dirty="0"/>
          </a:p>
        </p:txBody>
      </p:sp>
      <p:sp>
        <p:nvSpPr>
          <p:cNvPr id="60" name="Google Shape;361;p30">
            <a:extLst>
              <a:ext uri="{FF2B5EF4-FFF2-40B4-BE49-F238E27FC236}">
                <a16:creationId xmlns:a16="http://schemas.microsoft.com/office/drawing/2014/main" id="{04595553-1FE2-554C-B58A-E90D70761A8D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Div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Generic container for </a:t>
            </a:r>
            <a:r>
              <a:rPr lang="ro-RO" sz="1400" dirty="0" err="1"/>
              <a:t>flow</a:t>
            </a:r>
            <a:r>
              <a:rPr lang="ro-RO" sz="1400" dirty="0"/>
              <a:t> content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Display = </a:t>
            </a:r>
            <a:r>
              <a:rPr lang="ro-RO" sz="1400" dirty="0" err="1"/>
              <a:t>block</a:t>
            </a:r>
            <a:endParaRPr lang="ro-RO" sz="14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No </a:t>
            </a:r>
            <a:r>
              <a:rPr lang="ro-RO" sz="1400" dirty="0" err="1"/>
              <a:t>effect</a:t>
            </a:r>
            <a:r>
              <a:rPr lang="ro-RO" sz="1400" dirty="0"/>
              <a:t> on </a:t>
            </a:r>
            <a:r>
              <a:rPr lang="ro-RO" sz="1400" dirty="0" err="1"/>
              <a:t>the</a:t>
            </a:r>
            <a:r>
              <a:rPr lang="ro-RO" sz="1400" dirty="0"/>
              <a:t> content </a:t>
            </a:r>
            <a:r>
              <a:rPr lang="ro-RO" sz="1400" dirty="0" err="1"/>
              <a:t>if</a:t>
            </a:r>
            <a:r>
              <a:rPr lang="ro-RO" sz="1400" dirty="0"/>
              <a:t> </a:t>
            </a:r>
            <a:r>
              <a:rPr lang="ro-RO" sz="1400" dirty="0" err="1"/>
              <a:t>used</a:t>
            </a:r>
            <a:r>
              <a:rPr lang="ro-RO" sz="1400" dirty="0"/>
              <a:t> </a:t>
            </a:r>
            <a:r>
              <a:rPr lang="ro-RO" sz="1400" dirty="0" err="1"/>
              <a:t>plain</a:t>
            </a: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Span</a:t>
            </a:r>
            <a:endParaRPr lang="ro-RO" sz="16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Generic </a:t>
            </a:r>
            <a:r>
              <a:rPr lang="ro-RO" sz="1400" dirty="0" err="1"/>
              <a:t>inline</a:t>
            </a:r>
            <a:r>
              <a:rPr lang="ro-RO" sz="1400" dirty="0"/>
              <a:t> container for </a:t>
            </a:r>
            <a:r>
              <a:rPr lang="ro-RO" sz="1400" dirty="0" err="1"/>
              <a:t>phrasing</a:t>
            </a:r>
            <a:r>
              <a:rPr lang="ro-RO" sz="1400" dirty="0"/>
              <a:t> content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Display = </a:t>
            </a:r>
            <a:r>
              <a:rPr lang="ro-RO" sz="1400" dirty="0" err="1"/>
              <a:t>inline</a:t>
            </a:r>
            <a:endParaRPr lang="ro-RO" sz="14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No </a:t>
            </a:r>
            <a:r>
              <a:rPr lang="ro-RO" sz="1400" dirty="0" err="1"/>
              <a:t>effect</a:t>
            </a:r>
            <a:r>
              <a:rPr lang="ro-RO" sz="1400" dirty="0"/>
              <a:t> on </a:t>
            </a:r>
            <a:r>
              <a:rPr lang="ro-RO" sz="1400" dirty="0" err="1"/>
              <a:t>the</a:t>
            </a:r>
            <a:r>
              <a:rPr lang="ro-RO" sz="1400" dirty="0"/>
              <a:t> content </a:t>
            </a:r>
            <a:r>
              <a:rPr lang="ro-RO" sz="1400" dirty="0" err="1"/>
              <a:t>if</a:t>
            </a:r>
            <a:r>
              <a:rPr lang="ro-RO" sz="1400" dirty="0"/>
              <a:t> </a:t>
            </a:r>
            <a:r>
              <a:rPr lang="ro-RO" sz="1400" dirty="0" err="1"/>
              <a:t>used</a:t>
            </a:r>
            <a:r>
              <a:rPr lang="ro-RO" sz="1400" dirty="0"/>
              <a:t> </a:t>
            </a:r>
            <a:r>
              <a:rPr lang="ro-RO" sz="1400" dirty="0" err="1"/>
              <a:t>plain</a:t>
            </a:r>
            <a:endParaRPr lang="ro-RO" sz="1400" dirty="0"/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CC9C3E-05D2-694F-BCAF-2A9F7827B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868" y="2259774"/>
            <a:ext cx="5303132" cy="2819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8E945C-6AC3-8E47-878E-486C5C924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868" y="2571750"/>
            <a:ext cx="5303132" cy="1871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62699B-B11F-014C-BBCC-69155ECCBC5C}"/>
              </a:ext>
            </a:extLst>
          </p:cNvPr>
          <p:cNvSpPr txBox="1"/>
          <p:nvPr/>
        </p:nvSpPr>
        <p:spPr>
          <a:xfrm>
            <a:off x="4155095" y="2279362"/>
            <a:ext cx="4674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3200" b="1" dirty="0">
                <a:solidFill>
                  <a:schemeClr val="lt1"/>
                </a:solidFill>
                <a:latin typeface="Anaheim"/>
                <a:sym typeface="Anaheim"/>
              </a:rPr>
              <a:t>WHAT’S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04007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5.0 TAGS</a:t>
            </a:r>
            <a:endParaRPr dirty="0"/>
          </a:p>
        </p:txBody>
      </p:sp>
      <p:sp>
        <p:nvSpPr>
          <p:cNvPr id="60" name="Google Shape;361;p30">
            <a:extLst>
              <a:ext uri="{FF2B5EF4-FFF2-40B4-BE49-F238E27FC236}">
                <a16:creationId xmlns:a16="http://schemas.microsoft.com/office/drawing/2014/main" id="{04595553-1FE2-554C-B58A-E90D70761A8D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&lt;</a:t>
            </a:r>
            <a:r>
              <a:rPr lang="ro-RO" sz="1400" dirty="0" err="1"/>
              <a:t>section</a:t>
            </a:r>
            <a:r>
              <a:rPr lang="ro-RO" sz="1400" dirty="0"/>
              <a:t>&gt;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Section</a:t>
            </a:r>
            <a:r>
              <a:rPr lang="ro-RO" sz="1400" dirty="0"/>
              <a:t> in a document</a:t>
            </a: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/>
              <a:t>&lt;</a:t>
            </a:r>
            <a:r>
              <a:rPr lang="ro-RO" dirty="0" err="1"/>
              <a:t>article</a:t>
            </a:r>
            <a:r>
              <a:rPr lang="ro-RO" dirty="0"/>
              <a:t>&gt;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/>
              <a:t>Independent, self-</a:t>
            </a:r>
            <a:r>
              <a:rPr lang="ro-RO" dirty="0" err="1"/>
              <a:t>contained</a:t>
            </a:r>
            <a:r>
              <a:rPr lang="ro-RO" dirty="0"/>
              <a:t> text</a:t>
            </a: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&lt;</a:t>
            </a:r>
            <a:r>
              <a:rPr lang="ro-RO" sz="1400" dirty="0" err="1"/>
              <a:t>header</a:t>
            </a:r>
            <a:r>
              <a:rPr lang="ro-RO" sz="1400" dirty="0"/>
              <a:t>&gt;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Header</a:t>
            </a:r>
            <a:r>
              <a:rPr lang="ro-RO" sz="1400" dirty="0"/>
              <a:t> for  document or </a:t>
            </a:r>
            <a:r>
              <a:rPr lang="ro-RO" sz="1400" dirty="0" err="1"/>
              <a:t>section</a:t>
            </a:r>
            <a:endParaRPr lang="ro-RO" sz="14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Should</a:t>
            </a:r>
            <a:r>
              <a:rPr lang="ro-RO" sz="1400" dirty="0"/>
              <a:t> </a:t>
            </a:r>
            <a:r>
              <a:rPr lang="ro-RO" sz="1400" dirty="0" err="1"/>
              <a:t>be</a:t>
            </a:r>
            <a:r>
              <a:rPr lang="ro-RO" sz="1400" dirty="0"/>
              <a:t> </a:t>
            </a:r>
            <a:r>
              <a:rPr lang="ro-RO" sz="1400" dirty="0" err="1"/>
              <a:t>used</a:t>
            </a:r>
            <a:r>
              <a:rPr lang="ro-RO" sz="1400" dirty="0"/>
              <a:t> as a container for </a:t>
            </a:r>
            <a:r>
              <a:rPr lang="ro-RO" sz="1400" dirty="0" err="1"/>
              <a:t>introductory</a:t>
            </a:r>
            <a:r>
              <a:rPr lang="ro-RO" sz="1400" dirty="0"/>
              <a:t> content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b="1" dirty="0"/>
              <a:t>NOT </a:t>
            </a:r>
            <a:r>
              <a:rPr lang="ro-RO" sz="1400" dirty="0" err="1"/>
              <a:t>unique</a:t>
            </a:r>
            <a:endParaRPr lang="ro-RO" sz="1400" b="1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&lt;</a:t>
            </a:r>
            <a:r>
              <a:rPr lang="ro-RO" sz="1400" dirty="0" err="1"/>
              <a:t>footer</a:t>
            </a:r>
            <a:r>
              <a:rPr lang="ro-RO" sz="1400" dirty="0"/>
              <a:t>&gt;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 err="1"/>
              <a:t>Footer</a:t>
            </a:r>
            <a:r>
              <a:rPr lang="ro-RO" dirty="0"/>
              <a:t> for a document or </a:t>
            </a:r>
            <a:r>
              <a:rPr lang="ro-RO" dirty="0" err="1"/>
              <a:t>section</a:t>
            </a:r>
            <a:endParaRPr lang="ro-RO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b="1" dirty="0"/>
              <a:t>NOT </a:t>
            </a:r>
            <a:r>
              <a:rPr lang="ro-RO" dirty="0" err="1"/>
              <a:t>unique</a:t>
            </a:r>
            <a:endParaRPr lang="ro-RO" b="1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/>
              <a:t>&lt;nav&gt;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/>
              <a:t>A set of </a:t>
            </a:r>
            <a:r>
              <a:rPr lang="ro-RO" dirty="0" err="1"/>
              <a:t>navigation</a:t>
            </a:r>
            <a:r>
              <a:rPr lang="ro-RO" dirty="0"/>
              <a:t> </a:t>
            </a:r>
            <a:r>
              <a:rPr lang="ro-RO" dirty="0" err="1"/>
              <a:t>links</a:t>
            </a:r>
            <a:endParaRPr lang="ro-RO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/>
              <a:t>&lt;</a:t>
            </a:r>
            <a:r>
              <a:rPr lang="ro-RO" dirty="0" err="1"/>
              <a:t>aside</a:t>
            </a:r>
            <a:r>
              <a:rPr lang="ro-RO" dirty="0"/>
              <a:t>&gt;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 err="1"/>
              <a:t>Some</a:t>
            </a:r>
            <a:r>
              <a:rPr lang="ro-RO" dirty="0"/>
              <a:t> content </a:t>
            </a:r>
            <a:r>
              <a:rPr lang="ro-RO" dirty="0" err="1"/>
              <a:t>aside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content it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placed</a:t>
            </a:r>
            <a:r>
              <a:rPr lang="ro-RO" dirty="0"/>
              <a:t> in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 err="1"/>
              <a:t>Indirectly</a:t>
            </a:r>
            <a:r>
              <a:rPr lang="ro-RO" dirty="0"/>
              <a:t> </a:t>
            </a:r>
            <a:r>
              <a:rPr lang="ro-RO" dirty="0" err="1"/>
              <a:t>related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surrounding</a:t>
            </a:r>
            <a:r>
              <a:rPr lang="ro-RO" dirty="0"/>
              <a:t> content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endParaRPr lang="ro-RO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endParaRPr lang="ro-RO" sz="1400" dirty="0"/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pic>
        <p:nvPicPr>
          <p:cNvPr id="1026" name="Picture 2" descr="HTML Semantic Elements">
            <a:extLst>
              <a:ext uri="{FF2B5EF4-FFF2-40B4-BE49-F238E27FC236}">
                <a16:creationId xmlns:a16="http://schemas.microsoft.com/office/drawing/2014/main" id="{9E7E28C9-640D-8846-A241-9D3D02D85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26" y="1232030"/>
            <a:ext cx="2781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00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 VS CLASS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371958" y="1507821"/>
            <a:ext cx="3409627" cy="101369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-Unique identifier which is used to specify the document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Used by CSS and JS to perform certain task for a unique element</a:t>
            </a:r>
            <a:endParaRPr dirty="0"/>
          </a:p>
        </p:txBody>
      </p:sp>
      <p:grpSp>
        <p:nvGrpSpPr>
          <p:cNvPr id="471" name="Google Shape;471;p37"/>
          <p:cNvGrpSpPr/>
          <p:nvPr/>
        </p:nvGrpSpPr>
        <p:grpSpPr>
          <a:xfrm>
            <a:off x="1349436" y="2570562"/>
            <a:ext cx="1798893" cy="2572929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5995705" y="2570562"/>
            <a:ext cx="1798893" cy="257292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6040625" y="102088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</a:t>
            </a:r>
            <a:endParaRPr dirty="0"/>
          </a:p>
        </p:txBody>
      </p:sp>
      <p:grpSp>
        <p:nvGrpSpPr>
          <p:cNvPr id="483" name="Google Shape;483;p37"/>
          <p:cNvGrpSpPr/>
          <p:nvPr/>
        </p:nvGrpSpPr>
        <p:grpSpPr>
          <a:xfrm>
            <a:off x="1641422" y="2903249"/>
            <a:ext cx="858761" cy="774103"/>
            <a:chOff x="-2128678" y="-581024"/>
            <a:chExt cx="858761" cy="774103"/>
          </a:xfrm>
        </p:grpSpPr>
        <p:sp>
          <p:nvSpPr>
            <p:cNvPr id="484" name="Google Shape;484;p37"/>
            <p:cNvSpPr/>
            <p:nvPr/>
          </p:nvSpPr>
          <p:spPr>
            <a:xfrm>
              <a:off x="-2128678" y="-581024"/>
              <a:ext cx="555721" cy="774103"/>
            </a:xfrm>
            <a:custGeom>
              <a:avLst/>
              <a:gdLst/>
              <a:ahLst/>
              <a:cxnLst/>
              <a:rect l="l" t="t" r="r" b="b"/>
              <a:pathLst>
                <a:path w="14052" h="19574" extrusionOk="0">
                  <a:moveTo>
                    <a:pt x="7026" y="13540"/>
                  </a:moveTo>
                  <a:cubicBezTo>
                    <a:pt x="7708" y="13540"/>
                    <a:pt x="8267" y="14098"/>
                    <a:pt x="8267" y="14796"/>
                  </a:cubicBezTo>
                  <a:cubicBezTo>
                    <a:pt x="8267" y="15199"/>
                    <a:pt x="8081" y="15572"/>
                    <a:pt x="7770" y="15789"/>
                  </a:cubicBezTo>
                  <a:lnTo>
                    <a:pt x="7770" y="16657"/>
                  </a:lnTo>
                  <a:cubicBezTo>
                    <a:pt x="7770" y="17076"/>
                    <a:pt x="7429" y="17402"/>
                    <a:pt x="7026" y="17402"/>
                  </a:cubicBezTo>
                  <a:cubicBezTo>
                    <a:pt x="6607" y="17402"/>
                    <a:pt x="6266" y="17076"/>
                    <a:pt x="6266" y="16657"/>
                  </a:cubicBezTo>
                  <a:lnTo>
                    <a:pt x="6266" y="15789"/>
                  </a:lnTo>
                  <a:cubicBezTo>
                    <a:pt x="5971" y="15572"/>
                    <a:pt x="5770" y="15199"/>
                    <a:pt x="5770" y="14796"/>
                  </a:cubicBezTo>
                  <a:cubicBezTo>
                    <a:pt x="5770" y="14098"/>
                    <a:pt x="6328" y="13540"/>
                    <a:pt x="7026" y="13540"/>
                  </a:cubicBezTo>
                  <a:close/>
                  <a:moveTo>
                    <a:pt x="6468" y="0"/>
                  </a:moveTo>
                  <a:cubicBezTo>
                    <a:pt x="3800" y="0"/>
                    <a:pt x="1629" y="2187"/>
                    <a:pt x="1629" y="4855"/>
                  </a:cubicBezTo>
                  <a:lnTo>
                    <a:pt x="1629" y="7708"/>
                  </a:lnTo>
                  <a:lnTo>
                    <a:pt x="1086" y="7708"/>
                  </a:lnTo>
                  <a:cubicBezTo>
                    <a:pt x="481" y="7708"/>
                    <a:pt x="0" y="8189"/>
                    <a:pt x="0" y="8794"/>
                  </a:cubicBezTo>
                  <a:lnTo>
                    <a:pt x="0" y="18487"/>
                  </a:lnTo>
                  <a:cubicBezTo>
                    <a:pt x="0" y="19092"/>
                    <a:pt x="481" y="19573"/>
                    <a:pt x="1086" y="19573"/>
                  </a:cubicBezTo>
                  <a:lnTo>
                    <a:pt x="12951" y="19573"/>
                  </a:lnTo>
                  <a:cubicBezTo>
                    <a:pt x="13555" y="19573"/>
                    <a:pt x="14052" y="19092"/>
                    <a:pt x="14052" y="18487"/>
                  </a:cubicBezTo>
                  <a:lnTo>
                    <a:pt x="14052" y="13261"/>
                  </a:lnTo>
                  <a:lnTo>
                    <a:pt x="14052" y="11803"/>
                  </a:lnTo>
                  <a:lnTo>
                    <a:pt x="12594" y="11803"/>
                  </a:lnTo>
                  <a:lnTo>
                    <a:pt x="12594" y="10345"/>
                  </a:lnTo>
                  <a:lnTo>
                    <a:pt x="11136" y="10345"/>
                  </a:lnTo>
                  <a:lnTo>
                    <a:pt x="11136" y="8949"/>
                  </a:lnTo>
                  <a:lnTo>
                    <a:pt x="10484" y="8949"/>
                  </a:lnTo>
                  <a:lnTo>
                    <a:pt x="10484" y="7708"/>
                  </a:lnTo>
                  <a:lnTo>
                    <a:pt x="4777" y="7708"/>
                  </a:lnTo>
                  <a:lnTo>
                    <a:pt x="4777" y="4855"/>
                  </a:lnTo>
                  <a:cubicBezTo>
                    <a:pt x="4777" y="3924"/>
                    <a:pt x="5537" y="3164"/>
                    <a:pt x="6468" y="3164"/>
                  </a:cubicBezTo>
                  <a:lnTo>
                    <a:pt x="7569" y="3164"/>
                  </a:lnTo>
                  <a:cubicBezTo>
                    <a:pt x="8499" y="3164"/>
                    <a:pt x="9259" y="3924"/>
                    <a:pt x="9259" y="4855"/>
                  </a:cubicBezTo>
                  <a:lnTo>
                    <a:pt x="9259" y="5537"/>
                  </a:lnTo>
                  <a:lnTo>
                    <a:pt x="12423" y="5537"/>
                  </a:lnTo>
                  <a:lnTo>
                    <a:pt x="12423" y="4855"/>
                  </a:lnTo>
                  <a:cubicBezTo>
                    <a:pt x="12423" y="2187"/>
                    <a:pt x="10236" y="0"/>
                    <a:pt x="7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-1572978" y="-171927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1"/>
                  </a:moveTo>
                  <a:lnTo>
                    <a:pt x="1" y="1459"/>
                  </a:lnTo>
                  <a:lnTo>
                    <a:pt x="1459" y="1459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-1515316" y="-285987"/>
              <a:ext cx="114134" cy="114095"/>
            </a:xfrm>
            <a:custGeom>
              <a:avLst/>
              <a:gdLst/>
              <a:ahLst/>
              <a:cxnLst/>
              <a:rect l="l" t="t" r="r" b="b"/>
              <a:pathLst>
                <a:path w="2886" h="2885" extrusionOk="0">
                  <a:moveTo>
                    <a:pt x="1427" y="0"/>
                  </a:moveTo>
                  <a:lnTo>
                    <a:pt x="1427" y="1427"/>
                  </a:lnTo>
                  <a:lnTo>
                    <a:pt x="1" y="1427"/>
                  </a:lnTo>
                  <a:lnTo>
                    <a:pt x="1" y="2885"/>
                  </a:lnTo>
                  <a:lnTo>
                    <a:pt x="1458" y="2885"/>
                  </a:lnTo>
                  <a:lnTo>
                    <a:pt x="1458" y="1458"/>
                  </a:lnTo>
                  <a:lnTo>
                    <a:pt x="2885" y="1458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-1516542" y="-343649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8" y="1458"/>
                  </a:lnTo>
                  <a:lnTo>
                    <a:pt x="1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1630640" y="-229550"/>
              <a:ext cx="57700" cy="57660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-1458287" y="-171294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-1342962" y="-127118"/>
              <a:ext cx="57700" cy="58293"/>
            </a:xfrm>
            <a:custGeom>
              <a:avLst/>
              <a:gdLst/>
              <a:ahLst/>
              <a:cxnLst/>
              <a:rect l="l" t="t" r="r" b="b"/>
              <a:pathLst>
                <a:path w="1459" h="1474" extrusionOk="0">
                  <a:moveTo>
                    <a:pt x="1" y="0"/>
                  </a:moveTo>
                  <a:lnTo>
                    <a:pt x="1" y="1474"/>
                  </a:lnTo>
                  <a:lnTo>
                    <a:pt x="1459" y="1474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-1400625" y="-229550"/>
              <a:ext cx="57700" cy="57660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-1327617" y="-302558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8" y="1458"/>
                  </a:lnTo>
                  <a:lnTo>
                    <a:pt x="1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-1384054" y="-409301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1"/>
                  </a:moveTo>
                  <a:lnTo>
                    <a:pt x="1" y="1459"/>
                  </a:lnTo>
                  <a:lnTo>
                    <a:pt x="1459" y="1459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7"/>
          <p:cNvGrpSpPr/>
          <p:nvPr/>
        </p:nvGrpSpPr>
        <p:grpSpPr>
          <a:xfrm>
            <a:off x="4123000" y="2912749"/>
            <a:ext cx="898027" cy="755103"/>
            <a:chOff x="-3420500" y="-562633"/>
            <a:chExt cx="898027" cy="755103"/>
          </a:xfrm>
        </p:grpSpPr>
        <p:sp>
          <p:nvSpPr>
            <p:cNvPr id="495" name="Google Shape;495;p37"/>
            <p:cNvSpPr/>
            <p:nvPr/>
          </p:nvSpPr>
          <p:spPr>
            <a:xfrm>
              <a:off x="-3251785" y="-284761"/>
              <a:ext cx="90801" cy="90801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12"/>
                    <a:pt x="0" y="1148"/>
                  </a:cubicBezTo>
                  <a:cubicBezTo>
                    <a:pt x="0" y="1784"/>
                    <a:pt x="512" y="2296"/>
                    <a:pt x="1148" y="2296"/>
                  </a:cubicBezTo>
                  <a:cubicBezTo>
                    <a:pt x="1784" y="2296"/>
                    <a:pt x="2295" y="1784"/>
                    <a:pt x="2295" y="1148"/>
                  </a:cubicBezTo>
                  <a:cubicBezTo>
                    <a:pt x="2295" y="512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3119929" y="-276811"/>
              <a:ext cx="380328" cy="74863"/>
            </a:xfrm>
            <a:custGeom>
              <a:avLst/>
              <a:gdLst/>
              <a:ahLst/>
              <a:cxnLst/>
              <a:rect l="l" t="t" r="r" b="b"/>
              <a:pathLst>
                <a:path w="9617" h="1893" extrusionOk="0">
                  <a:moveTo>
                    <a:pt x="947" y="1"/>
                  </a:moveTo>
                  <a:cubicBezTo>
                    <a:pt x="419" y="1"/>
                    <a:pt x="1" y="435"/>
                    <a:pt x="1" y="947"/>
                  </a:cubicBezTo>
                  <a:cubicBezTo>
                    <a:pt x="1" y="1474"/>
                    <a:pt x="419" y="1893"/>
                    <a:pt x="947" y="1893"/>
                  </a:cubicBezTo>
                  <a:lnTo>
                    <a:pt x="8686" y="1893"/>
                  </a:lnTo>
                  <a:cubicBezTo>
                    <a:pt x="9198" y="1893"/>
                    <a:pt x="9617" y="1474"/>
                    <a:pt x="9617" y="947"/>
                  </a:cubicBezTo>
                  <a:cubicBezTo>
                    <a:pt x="9617" y="435"/>
                    <a:pt x="9198" y="1"/>
                    <a:pt x="8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-3251785" y="-135700"/>
              <a:ext cx="90801" cy="90801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27"/>
                    <a:pt x="0" y="1148"/>
                  </a:cubicBezTo>
                  <a:cubicBezTo>
                    <a:pt x="0" y="1784"/>
                    <a:pt x="512" y="2295"/>
                    <a:pt x="1148" y="2295"/>
                  </a:cubicBezTo>
                  <a:cubicBezTo>
                    <a:pt x="1784" y="2295"/>
                    <a:pt x="2295" y="1784"/>
                    <a:pt x="2295" y="1148"/>
                  </a:cubicBezTo>
                  <a:cubicBezTo>
                    <a:pt x="2295" y="527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-3119929" y="-127118"/>
              <a:ext cx="380328" cy="74231"/>
            </a:xfrm>
            <a:custGeom>
              <a:avLst/>
              <a:gdLst/>
              <a:ahLst/>
              <a:cxnLst/>
              <a:rect l="l" t="t" r="r" b="b"/>
              <a:pathLst>
                <a:path w="9617" h="1877" extrusionOk="0">
                  <a:moveTo>
                    <a:pt x="947" y="0"/>
                  </a:moveTo>
                  <a:cubicBezTo>
                    <a:pt x="419" y="0"/>
                    <a:pt x="1" y="419"/>
                    <a:pt x="1" y="931"/>
                  </a:cubicBezTo>
                  <a:cubicBezTo>
                    <a:pt x="1" y="1458"/>
                    <a:pt x="419" y="1877"/>
                    <a:pt x="947" y="1877"/>
                  </a:cubicBezTo>
                  <a:lnTo>
                    <a:pt x="8686" y="1877"/>
                  </a:lnTo>
                  <a:cubicBezTo>
                    <a:pt x="9198" y="1877"/>
                    <a:pt x="9617" y="1458"/>
                    <a:pt x="9617" y="931"/>
                  </a:cubicBezTo>
                  <a:cubicBezTo>
                    <a:pt x="9617" y="419"/>
                    <a:pt x="9198" y="0"/>
                    <a:pt x="8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-2754973" y="-30222"/>
              <a:ext cx="232500" cy="222692"/>
            </a:xfrm>
            <a:custGeom>
              <a:avLst/>
              <a:gdLst/>
              <a:ahLst/>
              <a:cxnLst/>
              <a:rect l="l" t="t" r="r" b="b"/>
              <a:pathLst>
                <a:path w="5879" h="5631" extrusionOk="0">
                  <a:moveTo>
                    <a:pt x="1381" y="1"/>
                  </a:moveTo>
                  <a:cubicBezTo>
                    <a:pt x="1055" y="1"/>
                    <a:pt x="730" y="125"/>
                    <a:pt x="497" y="357"/>
                  </a:cubicBezTo>
                  <a:cubicBezTo>
                    <a:pt x="1" y="854"/>
                    <a:pt x="1" y="1645"/>
                    <a:pt x="497" y="2141"/>
                  </a:cubicBezTo>
                  <a:lnTo>
                    <a:pt x="1164" y="2808"/>
                  </a:lnTo>
                  <a:lnTo>
                    <a:pt x="497" y="3475"/>
                  </a:lnTo>
                  <a:cubicBezTo>
                    <a:pt x="1" y="3971"/>
                    <a:pt x="1" y="4762"/>
                    <a:pt x="497" y="5258"/>
                  </a:cubicBezTo>
                  <a:cubicBezTo>
                    <a:pt x="730" y="5491"/>
                    <a:pt x="1055" y="5631"/>
                    <a:pt x="1381" y="5631"/>
                  </a:cubicBezTo>
                  <a:cubicBezTo>
                    <a:pt x="1722" y="5631"/>
                    <a:pt x="2033" y="5491"/>
                    <a:pt x="2281" y="5258"/>
                  </a:cubicBezTo>
                  <a:lnTo>
                    <a:pt x="2948" y="4591"/>
                  </a:lnTo>
                  <a:lnTo>
                    <a:pt x="3615" y="5258"/>
                  </a:lnTo>
                  <a:cubicBezTo>
                    <a:pt x="3847" y="5491"/>
                    <a:pt x="4157" y="5631"/>
                    <a:pt x="4499" y="5631"/>
                  </a:cubicBezTo>
                  <a:cubicBezTo>
                    <a:pt x="4840" y="5631"/>
                    <a:pt x="5150" y="5491"/>
                    <a:pt x="5383" y="5258"/>
                  </a:cubicBezTo>
                  <a:cubicBezTo>
                    <a:pt x="5879" y="4762"/>
                    <a:pt x="5879" y="3971"/>
                    <a:pt x="5383" y="3475"/>
                  </a:cubicBezTo>
                  <a:lnTo>
                    <a:pt x="4716" y="2808"/>
                  </a:lnTo>
                  <a:lnTo>
                    <a:pt x="5383" y="2141"/>
                  </a:lnTo>
                  <a:cubicBezTo>
                    <a:pt x="5879" y="1645"/>
                    <a:pt x="5879" y="854"/>
                    <a:pt x="5383" y="357"/>
                  </a:cubicBezTo>
                  <a:cubicBezTo>
                    <a:pt x="5150" y="125"/>
                    <a:pt x="4840" y="1"/>
                    <a:pt x="4499" y="1"/>
                  </a:cubicBezTo>
                  <a:cubicBezTo>
                    <a:pt x="4157" y="1"/>
                    <a:pt x="3847" y="125"/>
                    <a:pt x="3615" y="357"/>
                  </a:cubicBezTo>
                  <a:lnTo>
                    <a:pt x="2948" y="1024"/>
                  </a:lnTo>
                  <a:lnTo>
                    <a:pt x="2281" y="357"/>
                  </a:lnTo>
                  <a:cubicBezTo>
                    <a:pt x="2033" y="125"/>
                    <a:pt x="1722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-3420500" y="-562633"/>
              <a:ext cx="812780" cy="670449"/>
            </a:xfrm>
            <a:custGeom>
              <a:avLst/>
              <a:gdLst/>
              <a:ahLst/>
              <a:cxnLst/>
              <a:rect l="l" t="t" r="r" b="b"/>
              <a:pathLst>
                <a:path w="20552" h="16953" extrusionOk="0">
                  <a:moveTo>
                    <a:pt x="621" y="0"/>
                  </a:moveTo>
                  <a:cubicBezTo>
                    <a:pt x="280" y="0"/>
                    <a:pt x="1" y="280"/>
                    <a:pt x="1" y="636"/>
                  </a:cubicBezTo>
                  <a:lnTo>
                    <a:pt x="1" y="16316"/>
                  </a:lnTo>
                  <a:cubicBezTo>
                    <a:pt x="1" y="16658"/>
                    <a:pt x="280" y="16952"/>
                    <a:pt x="621" y="16952"/>
                  </a:cubicBezTo>
                  <a:lnTo>
                    <a:pt x="15852" y="16952"/>
                  </a:lnTo>
                  <a:cubicBezTo>
                    <a:pt x="15945" y="16704"/>
                    <a:pt x="16069" y="16487"/>
                    <a:pt x="16239" y="16270"/>
                  </a:cubicBezTo>
                  <a:cubicBezTo>
                    <a:pt x="16100" y="16099"/>
                    <a:pt x="15976" y="15898"/>
                    <a:pt x="15898" y="15696"/>
                  </a:cubicBezTo>
                  <a:lnTo>
                    <a:pt x="1257" y="15696"/>
                  </a:lnTo>
                  <a:lnTo>
                    <a:pt x="1257" y="4839"/>
                  </a:lnTo>
                  <a:lnTo>
                    <a:pt x="19295" y="4839"/>
                  </a:lnTo>
                  <a:lnTo>
                    <a:pt x="19295" y="12439"/>
                  </a:lnTo>
                  <a:cubicBezTo>
                    <a:pt x="19465" y="12532"/>
                    <a:pt x="19620" y="12625"/>
                    <a:pt x="19776" y="12734"/>
                  </a:cubicBezTo>
                  <a:cubicBezTo>
                    <a:pt x="20008" y="12548"/>
                    <a:pt x="20272" y="12408"/>
                    <a:pt x="20551" y="12315"/>
                  </a:cubicBezTo>
                  <a:lnTo>
                    <a:pt x="20551" y="636"/>
                  </a:lnTo>
                  <a:cubicBezTo>
                    <a:pt x="20551" y="280"/>
                    <a:pt x="20272" y="0"/>
                    <a:pt x="19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37"/>
          <p:cNvSpPr/>
          <p:nvPr/>
        </p:nvSpPr>
        <p:spPr>
          <a:xfrm>
            <a:off x="6643821" y="2926246"/>
            <a:ext cx="950761" cy="728109"/>
          </a:xfrm>
          <a:custGeom>
            <a:avLst/>
            <a:gdLst/>
            <a:ahLst/>
            <a:cxnLst/>
            <a:rect l="l" t="t" r="r" b="b"/>
            <a:pathLst>
              <a:path w="24041" h="18411" extrusionOk="0">
                <a:moveTo>
                  <a:pt x="23265" y="7972"/>
                </a:moveTo>
                <a:lnTo>
                  <a:pt x="23265" y="10454"/>
                </a:lnTo>
                <a:lnTo>
                  <a:pt x="16379" y="10454"/>
                </a:lnTo>
                <a:lnTo>
                  <a:pt x="16379" y="7972"/>
                </a:lnTo>
                <a:close/>
                <a:moveTo>
                  <a:pt x="19326" y="3288"/>
                </a:moveTo>
                <a:lnTo>
                  <a:pt x="19326" y="7197"/>
                </a:lnTo>
                <a:lnTo>
                  <a:pt x="15976" y="7197"/>
                </a:lnTo>
                <a:cubicBezTo>
                  <a:pt x="15774" y="7197"/>
                  <a:pt x="15603" y="7352"/>
                  <a:pt x="15603" y="7553"/>
                </a:cubicBezTo>
                <a:lnTo>
                  <a:pt x="15603" y="10857"/>
                </a:lnTo>
                <a:cubicBezTo>
                  <a:pt x="15603" y="11059"/>
                  <a:pt x="15774" y="11229"/>
                  <a:pt x="15976" y="11229"/>
                </a:cubicBezTo>
                <a:lnTo>
                  <a:pt x="19326" y="11229"/>
                </a:lnTo>
                <a:lnTo>
                  <a:pt x="19326" y="16208"/>
                </a:lnTo>
                <a:lnTo>
                  <a:pt x="10532" y="16208"/>
                </a:lnTo>
                <a:lnTo>
                  <a:pt x="10532" y="14750"/>
                </a:lnTo>
                <a:cubicBezTo>
                  <a:pt x="10532" y="14548"/>
                  <a:pt x="10361" y="14378"/>
                  <a:pt x="10160" y="14378"/>
                </a:cubicBezTo>
                <a:lnTo>
                  <a:pt x="5755" y="14378"/>
                </a:lnTo>
                <a:lnTo>
                  <a:pt x="5755" y="11229"/>
                </a:lnTo>
                <a:lnTo>
                  <a:pt x="10160" y="11229"/>
                </a:lnTo>
                <a:cubicBezTo>
                  <a:pt x="10361" y="11229"/>
                  <a:pt x="10532" y="11059"/>
                  <a:pt x="10532" y="10857"/>
                </a:cubicBezTo>
                <a:lnTo>
                  <a:pt x="10532" y="7553"/>
                </a:lnTo>
                <a:cubicBezTo>
                  <a:pt x="10532" y="7352"/>
                  <a:pt x="10361" y="7197"/>
                  <a:pt x="10160" y="7197"/>
                </a:cubicBezTo>
                <a:lnTo>
                  <a:pt x="5755" y="7197"/>
                </a:lnTo>
                <a:lnTo>
                  <a:pt x="5755" y="4033"/>
                </a:lnTo>
                <a:lnTo>
                  <a:pt x="10160" y="4033"/>
                </a:lnTo>
                <a:cubicBezTo>
                  <a:pt x="10361" y="4033"/>
                  <a:pt x="10532" y="3878"/>
                  <a:pt x="10532" y="3661"/>
                </a:cubicBezTo>
                <a:lnTo>
                  <a:pt x="10532" y="3288"/>
                </a:lnTo>
                <a:close/>
                <a:moveTo>
                  <a:pt x="373" y="0"/>
                </a:moveTo>
                <a:cubicBezTo>
                  <a:pt x="171" y="0"/>
                  <a:pt x="1" y="171"/>
                  <a:pt x="1" y="372"/>
                </a:cubicBezTo>
                <a:lnTo>
                  <a:pt x="1" y="3661"/>
                </a:lnTo>
                <a:cubicBezTo>
                  <a:pt x="1" y="3878"/>
                  <a:pt x="171" y="4033"/>
                  <a:pt x="373" y="4033"/>
                </a:cubicBezTo>
                <a:lnTo>
                  <a:pt x="4778" y="4033"/>
                </a:lnTo>
                <a:lnTo>
                  <a:pt x="4778" y="7197"/>
                </a:lnTo>
                <a:lnTo>
                  <a:pt x="373" y="7197"/>
                </a:lnTo>
                <a:cubicBezTo>
                  <a:pt x="171" y="7197"/>
                  <a:pt x="1" y="7352"/>
                  <a:pt x="1" y="7553"/>
                </a:cubicBezTo>
                <a:lnTo>
                  <a:pt x="1" y="10857"/>
                </a:lnTo>
                <a:cubicBezTo>
                  <a:pt x="1" y="11059"/>
                  <a:pt x="171" y="11229"/>
                  <a:pt x="373" y="11229"/>
                </a:cubicBezTo>
                <a:lnTo>
                  <a:pt x="4778" y="11229"/>
                </a:lnTo>
                <a:lnTo>
                  <a:pt x="4778" y="14378"/>
                </a:lnTo>
                <a:lnTo>
                  <a:pt x="373" y="14378"/>
                </a:lnTo>
                <a:cubicBezTo>
                  <a:pt x="171" y="14378"/>
                  <a:pt x="1" y="14548"/>
                  <a:pt x="1" y="14750"/>
                </a:cubicBezTo>
                <a:lnTo>
                  <a:pt x="1" y="18053"/>
                </a:lnTo>
                <a:cubicBezTo>
                  <a:pt x="1" y="18255"/>
                  <a:pt x="171" y="18410"/>
                  <a:pt x="373" y="18410"/>
                </a:cubicBezTo>
                <a:lnTo>
                  <a:pt x="10160" y="18410"/>
                </a:lnTo>
                <a:cubicBezTo>
                  <a:pt x="10361" y="18410"/>
                  <a:pt x="10532" y="18255"/>
                  <a:pt x="10532" y="18053"/>
                </a:cubicBezTo>
                <a:lnTo>
                  <a:pt x="10532" y="17185"/>
                </a:lnTo>
                <a:lnTo>
                  <a:pt x="19822" y="17185"/>
                </a:lnTo>
                <a:cubicBezTo>
                  <a:pt x="20101" y="17185"/>
                  <a:pt x="20318" y="16968"/>
                  <a:pt x="20318" y="16704"/>
                </a:cubicBezTo>
                <a:lnTo>
                  <a:pt x="20318" y="11229"/>
                </a:lnTo>
                <a:lnTo>
                  <a:pt x="23668" y="11229"/>
                </a:lnTo>
                <a:cubicBezTo>
                  <a:pt x="23870" y="11229"/>
                  <a:pt x="24041" y="11059"/>
                  <a:pt x="24041" y="10857"/>
                </a:cubicBezTo>
                <a:lnTo>
                  <a:pt x="24041" y="7553"/>
                </a:lnTo>
                <a:cubicBezTo>
                  <a:pt x="24041" y="7352"/>
                  <a:pt x="23870" y="7197"/>
                  <a:pt x="23668" y="7197"/>
                </a:cubicBezTo>
                <a:lnTo>
                  <a:pt x="20318" y="7197"/>
                </a:lnTo>
                <a:lnTo>
                  <a:pt x="20318" y="2792"/>
                </a:lnTo>
                <a:cubicBezTo>
                  <a:pt x="20318" y="2513"/>
                  <a:pt x="20101" y="2296"/>
                  <a:pt x="19822" y="2296"/>
                </a:cubicBezTo>
                <a:lnTo>
                  <a:pt x="10532" y="2296"/>
                </a:lnTo>
                <a:lnTo>
                  <a:pt x="10532" y="372"/>
                </a:lnTo>
                <a:cubicBezTo>
                  <a:pt x="10532" y="171"/>
                  <a:pt x="10361" y="0"/>
                  <a:pt x="101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4;p37">
            <a:extLst>
              <a:ext uri="{FF2B5EF4-FFF2-40B4-BE49-F238E27FC236}">
                <a16:creationId xmlns:a16="http://schemas.microsoft.com/office/drawing/2014/main" id="{83F7602F-9BEE-B54E-A6CB-1A8AB2AF2448}"/>
              </a:ext>
            </a:extLst>
          </p:cNvPr>
          <p:cNvSpPr txBox="1">
            <a:spLocks/>
          </p:cNvSpPr>
          <p:nvPr/>
        </p:nvSpPr>
        <p:spPr>
          <a:xfrm flipH="1">
            <a:off x="1035638" y="1020884"/>
            <a:ext cx="2066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ID</a:t>
            </a:r>
          </a:p>
        </p:txBody>
      </p:sp>
      <p:sp>
        <p:nvSpPr>
          <p:cNvPr id="51" name="Google Shape;465;p37">
            <a:extLst>
              <a:ext uri="{FF2B5EF4-FFF2-40B4-BE49-F238E27FC236}">
                <a16:creationId xmlns:a16="http://schemas.microsoft.com/office/drawing/2014/main" id="{2B413B2C-9A90-F940-A5E8-14857B6C438D}"/>
              </a:ext>
            </a:extLst>
          </p:cNvPr>
          <p:cNvSpPr txBox="1">
            <a:spLocks/>
          </p:cNvSpPr>
          <p:nvPr/>
        </p:nvSpPr>
        <p:spPr>
          <a:xfrm flipH="1">
            <a:off x="5190337" y="1506174"/>
            <a:ext cx="3409627" cy="101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-Attribute used to specify one or more class names for a HTML element</a:t>
            </a:r>
          </a:p>
          <a:p>
            <a:pPr marL="0" indent="0"/>
            <a:r>
              <a:rPr lang="en-US" dirty="0"/>
              <a:t>-Can be used by CSS and JS to perform certain tasks for these elements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5BC8CC-C1F2-E74D-838C-5214694A6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607" y="991210"/>
            <a:ext cx="4683338" cy="1799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98DB0D-401D-F64A-8A9B-81043209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486" y="2790920"/>
            <a:ext cx="4199131" cy="2352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87CD4B-D846-3349-866D-41D69DE34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0" y="984500"/>
            <a:ext cx="4382481" cy="2028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E0C18C-E572-4041-ABA2-0D6908F2D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97842"/>
            <a:ext cx="4613735" cy="1676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B27324-D70E-F04C-AEA1-A9D1B427001A}"/>
              </a:ext>
            </a:extLst>
          </p:cNvPr>
          <p:cNvSpPr/>
          <p:nvPr/>
        </p:nvSpPr>
        <p:spPr>
          <a:xfrm>
            <a:off x="0" y="4455763"/>
            <a:ext cx="4613735" cy="68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0" build="p"/>
      <p:bldP spid="482" grpId="0"/>
      <p:bldP spid="501" grpId="0" animBg="1"/>
      <p:bldP spid="46" grpId="0"/>
      <p:bldP spid="51" grpId="0"/>
      <p:bldP spid="17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423750" y="1221417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W3Schools</a:t>
            </a:r>
            <a:endParaRPr dirty="0"/>
          </a:p>
        </p:txBody>
      </p:sp>
      <p:sp>
        <p:nvSpPr>
          <p:cNvPr id="453" name="Google Shape;453;p36"/>
          <p:cNvSpPr txBox="1">
            <a:spLocks noGrp="1"/>
          </p:cNvSpPr>
          <p:nvPr>
            <p:ph type="subTitle" idx="1"/>
          </p:nvPr>
        </p:nvSpPr>
        <p:spPr>
          <a:xfrm>
            <a:off x="3423600" y="1759717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GB" dirty="0">
                <a:hlinkClick r:id="rId3"/>
              </a:rPr>
              <a:t>https://www.w3schools.com</a:t>
            </a:r>
            <a:endParaRPr dirty="0"/>
          </a:p>
        </p:txBody>
      </p:sp>
      <p:sp>
        <p:nvSpPr>
          <p:cNvPr id="454" name="Google Shape;454;p36"/>
          <p:cNvSpPr txBox="1">
            <a:spLocks noGrp="1"/>
          </p:cNvSpPr>
          <p:nvPr>
            <p:ph type="subTitle" idx="2"/>
          </p:nvPr>
        </p:nvSpPr>
        <p:spPr>
          <a:xfrm>
            <a:off x="3324386" y="2975230"/>
            <a:ext cx="2395714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GB" dirty="0">
                <a:hlinkClick r:id="rId4"/>
              </a:rPr>
              <a:t>https://</a:t>
            </a:r>
            <a:r>
              <a:rPr lang="en-GB" dirty="0" err="1">
                <a:hlinkClick r:id="rId4"/>
              </a:rPr>
              <a:t>developer.mozilla.org</a:t>
            </a:r>
            <a:r>
              <a:rPr lang="en-GB" dirty="0">
                <a:hlinkClick r:id="rId4"/>
              </a:rPr>
              <a:t>/</a:t>
            </a:r>
            <a:endParaRPr dirty="0"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4"/>
          </p:nvPr>
        </p:nvSpPr>
        <p:spPr>
          <a:xfrm>
            <a:off x="3423750" y="4190742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GB" dirty="0">
                <a:hlinkClick r:id="rId5"/>
              </a:rPr>
              <a:t>https://</a:t>
            </a:r>
            <a:r>
              <a:rPr lang="en-GB" dirty="0" err="1">
                <a:hlinkClick r:id="rId5"/>
              </a:rPr>
              <a:t>devdocs.io</a:t>
            </a:r>
            <a:r>
              <a:rPr lang="en-GB" dirty="0">
                <a:hlinkClick r:id="rId5"/>
              </a:rPr>
              <a:t>/html/</a:t>
            </a:r>
            <a:endParaRPr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5"/>
          </p:nvPr>
        </p:nvSpPr>
        <p:spPr>
          <a:xfrm>
            <a:off x="3423750" y="3652420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DevDocs</a:t>
            </a:r>
            <a:endParaRPr dirty="0"/>
          </a:p>
        </p:txBody>
      </p:sp>
      <p:sp>
        <p:nvSpPr>
          <p:cNvPr id="9" name="Google Shape;434;p35">
            <a:extLst>
              <a:ext uri="{FF2B5EF4-FFF2-40B4-BE49-F238E27FC236}">
                <a16:creationId xmlns:a16="http://schemas.microsoft.com/office/drawing/2014/main" id="{8B786B1B-9769-E349-827E-30E8665BF4BB}"/>
              </a:ext>
            </a:extLst>
          </p:cNvPr>
          <p:cNvSpPr txBox="1">
            <a:spLocks/>
          </p:cNvSpPr>
          <p:nvPr/>
        </p:nvSpPr>
        <p:spPr>
          <a:xfrm>
            <a:off x="127800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000" dirty="0">
                <a:solidFill>
                  <a:schemeClr val="bg2"/>
                </a:solidFill>
              </a:rPr>
              <a:t>LEARN MORE</a:t>
            </a:r>
          </a:p>
        </p:txBody>
      </p:sp>
      <p:sp>
        <p:nvSpPr>
          <p:cNvPr id="12" name="Google Shape;452;p36">
            <a:extLst>
              <a:ext uri="{FF2B5EF4-FFF2-40B4-BE49-F238E27FC236}">
                <a16:creationId xmlns:a16="http://schemas.microsoft.com/office/drawing/2014/main" id="{5C4963FC-F2AE-A442-AE59-83483D9C6C52}"/>
              </a:ext>
            </a:extLst>
          </p:cNvPr>
          <p:cNvSpPr txBox="1">
            <a:spLocks/>
          </p:cNvSpPr>
          <p:nvPr/>
        </p:nvSpPr>
        <p:spPr>
          <a:xfrm>
            <a:off x="3423600" y="2298040"/>
            <a:ext cx="22965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MDN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17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What is CSS?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0" y="1187644"/>
            <a:ext cx="3400023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</a:rPr>
              <a:t>INTRO INTO CSS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36AE5-52EB-1C48-B375-0C4998859C29}"/>
              </a:ext>
            </a:extLst>
          </p:cNvPr>
          <p:cNvSpPr txBox="1"/>
          <p:nvPr/>
        </p:nvSpPr>
        <p:spPr>
          <a:xfrm>
            <a:off x="609499" y="2402473"/>
            <a:ext cx="4638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600" dirty="0">
                <a:solidFill>
                  <a:schemeClr val="lt1"/>
                </a:solidFill>
                <a:latin typeface="Anaheim"/>
                <a:sym typeface="Anaheim"/>
              </a:rPr>
              <a:t>-CSS (Cascading Style Sheets) is a stylesheet language used to describe the presentation of a document written in HTML or XML.</a:t>
            </a:r>
          </a:p>
          <a:p>
            <a:r>
              <a:rPr lang="en-RO" sz="1600" dirty="0">
                <a:solidFill>
                  <a:schemeClr val="lt1"/>
                </a:solidFill>
                <a:latin typeface="Anaheim"/>
                <a:sym typeface="Anaheim"/>
              </a:rPr>
              <a:t>-CSS describes how elements should be rendered on screen, in speech or in other media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7868E1-B1E9-7340-9870-298598CE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011"/>
            <a:ext cx="9144000" cy="4514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2CB0AB-C5E6-1040-8C86-6251A4A6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0889"/>
            <a:ext cx="9144000" cy="45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 VS CLASS</a:t>
            </a:r>
            <a:endParaRPr dirty="0"/>
          </a:p>
        </p:txBody>
      </p:sp>
      <p:grpSp>
        <p:nvGrpSpPr>
          <p:cNvPr id="483" name="Google Shape;483;p37"/>
          <p:cNvGrpSpPr/>
          <p:nvPr/>
        </p:nvGrpSpPr>
        <p:grpSpPr>
          <a:xfrm>
            <a:off x="1641422" y="2903249"/>
            <a:ext cx="858761" cy="774103"/>
            <a:chOff x="-2128678" y="-581024"/>
            <a:chExt cx="858761" cy="774103"/>
          </a:xfrm>
        </p:grpSpPr>
        <p:sp>
          <p:nvSpPr>
            <p:cNvPr id="484" name="Google Shape;484;p37"/>
            <p:cNvSpPr/>
            <p:nvPr/>
          </p:nvSpPr>
          <p:spPr>
            <a:xfrm>
              <a:off x="-2128678" y="-581024"/>
              <a:ext cx="555721" cy="774103"/>
            </a:xfrm>
            <a:custGeom>
              <a:avLst/>
              <a:gdLst/>
              <a:ahLst/>
              <a:cxnLst/>
              <a:rect l="l" t="t" r="r" b="b"/>
              <a:pathLst>
                <a:path w="14052" h="19574" extrusionOk="0">
                  <a:moveTo>
                    <a:pt x="7026" y="13540"/>
                  </a:moveTo>
                  <a:cubicBezTo>
                    <a:pt x="7708" y="13540"/>
                    <a:pt x="8267" y="14098"/>
                    <a:pt x="8267" y="14796"/>
                  </a:cubicBezTo>
                  <a:cubicBezTo>
                    <a:pt x="8267" y="15199"/>
                    <a:pt x="8081" y="15572"/>
                    <a:pt x="7770" y="15789"/>
                  </a:cubicBezTo>
                  <a:lnTo>
                    <a:pt x="7770" y="16657"/>
                  </a:lnTo>
                  <a:cubicBezTo>
                    <a:pt x="7770" y="17076"/>
                    <a:pt x="7429" y="17402"/>
                    <a:pt x="7026" y="17402"/>
                  </a:cubicBezTo>
                  <a:cubicBezTo>
                    <a:pt x="6607" y="17402"/>
                    <a:pt x="6266" y="17076"/>
                    <a:pt x="6266" y="16657"/>
                  </a:cubicBezTo>
                  <a:lnTo>
                    <a:pt x="6266" y="15789"/>
                  </a:lnTo>
                  <a:cubicBezTo>
                    <a:pt x="5971" y="15572"/>
                    <a:pt x="5770" y="15199"/>
                    <a:pt x="5770" y="14796"/>
                  </a:cubicBezTo>
                  <a:cubicBezTo>
                    <a:pt x="5770" y="14098"/>
                    <a:pt x="6328" y="13540"/>
                    <a:pt x="7026" y="13540"/>
                  </a:cubicBezTo>
                  <a:close/>
                  <a:moveTo>
                    <a:pt x="6468" y="0"/>
                  </a:moveTo>
                  <a:cubicBezTo>
                    <a:pt x="3800" y="0"/>
                    <a:pt x="1629" y="2187"/>
                    <a:pt x="1629" y="4855"/>
                  </a:cubicBezTo>
                  <a:lnTo>
                    <a:pt x="1629" y="7708"/>
                  </a:lnTo>
                  <a:lnTo>
                    <a:pt x="1086" y="7708"/>
                  </a:lnTo>
                  <a:cubicBezTo>
                    <a:pt x="481" y="7708"/>
                    <a:pt x="0" y="8189"/>
                    <a:pt x="0" y="8794"/>
                  </a:cubicBezTo>
                  <a:lnTo>
                    <a:pt x="0" y="18487"/>
                  </a:lnTo>
                  <a:cubicBezTo>
                    <a:pt x="0" y="19092"/>
                    <a:pt x="481" y="19573"/>
                    <a:pt x="1086" y="19573"/>
                  </a:cubicBezTo>
                  <a:lnTo>
                    <a:pt x="12951" y="19573"/>
                  </a:lnTo>
                  <a:cubicBezTo>
                    <a:pt x="13555" y="19573"/>
                    <a:pt x="14052" y="19092"/>
                    <a:pt x="14052" y="18487"/>
                  </a:cubicBezTo>
                  <a:lnTo>
                    <a:pt x="14052" y="13261"/>
                  </a:lnTo>
                  <a:lnTo>
                    <a:pt x="14052" y="11803"/>
                  </a:lnTo>
                  <a:lnTo>
                    <a:pt x="12594" y="11803"/>
                  </a:lnTo>
                  <a:lnTo>
                    <a:pt x="12594" y="10345"/>
                  </a:lnTo>
                  <a:lnTo>
                    <a:pt x="11136" y="10345"/>
                  </a:lnTo>
                  <a:lnTo>
                    <a:pt x="11136" y="8949"/>
                  </a:lnTo>
                  <a:lnTo>
                    <a:pt x="10484" y="8949"/>
                  </a:lnTo>
                  <a:lnTo>
                    <a:pt x="10484" y="7708"/>
                  </a:lnTo>
                  <a:lnTo>
                    <a:pt x="4777" y="7708"/>
                  </a:lnTo>
                  <a:lnTo>
                    <a:pt x="4777" y="4855"/>
                  </a:lnTo>
                  <a:cubicBezTo>
                    <a:pt x="4777" y="3924"/>
                    <a:pt x="5537" y="3164"/>
                    <a:pt x="6468" y="3164"/>
                  </a:cubicBezTo>
                  <a:lnTo>
                    <a:pt x="7569" y="3164"/>
                  </a:lnTo>
                  <a:cubicBezTo>
                    <a:pt x="8499" y="3164"/>
                    <a:pt x="9259" y="3924"/>
                    <a:pt x="9259" y="4855"/>
                  </a:cubicBezTo>
                  <a:lnTo>
                    <a:pt x="9259" y="5537"/>
                  </a:lnTo>
                  <a:lnTo>
                    <a:pt x="12423" y="5537"/>
                  </a:lnTo>
                  <a:lnTo>
                    <a:pt x="12423" y="4855"/>
                  </a:lnTo>
                  <a:cubicBezTo>
                    <a:pt x="12423" y="2187"/>
                    <a:pt x="10236" y="0"/>
                    <a:pt x="7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-1572978" y="-171927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1"/>
                  </a:moveTo>
                  <a:lnTo>
                    <a:pt x="1" y="1459"/>
                  </a:lnTo>
                  <a:lnTo>
                    <a:pt x="1459" y="1459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-1515316" y="-285987"/>
              <a:ext cx="114134" cy="114095"/>
            </a:xfrm>
            <a:custGeom>
              <a:avLst/>
              <a:gdLst/>
              <a:ahLst/>
              <a:cxnLst/>
              <a:rect l="l" t="t" r="r" b="b"/>
              <a:pathLst>
                <a:path w="2886" h="2885" extrusionOk="0">
                  <a:moveTo>
                    <a:pt x="1427" y="0"/>
                  </a:moveTo>
                  <a:lnTo>
                    <a:pt x="1427" y="1427"/>
                  </a:lnTo>
                  <a:lnTo>
                    <a:pt x="1" y="1427"/>
                  </a:lnTo>
                  <a:lnTo>
                    <a:pt x="1" y="2885"/>
                  </a:lnTo>
                  <a:lnTo>
                    <a:pt x="1458" y="2885"/>
                  </a:lnTo>
                  <a:lnTo>
                    <a:pt x="1458" y="1458"/>
                  </a:lnTo>
                  <a:lnTo>
                    <a:pt x="2885" y="1458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-1516542" y="-343649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8" y="1458"/>
                  </a:lnTo>
                  <a:lnTo>
                    <a:pt x="1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-1630640" y="-229550"/>
              <a:ext cx="57700" cy="57660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-1458287" y="-171294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-1342962" y="-127118"/>
              <a:ext cx="57700" cy="58293"/>
            </a:xfrm>
            <a:custGeom>
              <a:avLst/>
              <a:gdLst/>
              <a:ahLst/>
              <a:cxnLst/>
              <a:rect l="l" t="t" r="r" b="b"/>
              <a:pathLst>
                <a:path w="1459" h="1474" extrusionOk="0">
                  <a:moveTo>
                    <a:pt x="1" y="0"/>
                  </a:moveTo>
                  <a:lnTo>
                    <a:pt x="1" y="1474"/>
                  </a:lnTo>
                  <a:lnTo>
                    <a:pt x="1459" y="1474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-1400625" y="-229550"/>
              <a:ext cx="57700" cy="57660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-1327617" y="-302558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8" y="1458"/>
                  </a:lnTo>
                  <a:lnTo>
                    <a:pt x="14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-1384054" y="-409301"/>
              <a:ext cx="57700" cy="57700"/>
            </a:xfrm>
            <a:custGeom>
              <a:avLst/>
              <a:gdLst/>
              <a:ahLst/>
              <a:cxnLst/>
              <a:rect l="l" t="t" r="r" b="b"/>
              <a:pathLst>
                <a:path w="1459" h="1459" extrusionOk="0">
                  <a:moveTo>
                    <a:pt x="1" y="1"/>
                  </a:moveTo>
                  <a:lnTo>
                    <a:pt x="1" y="1459"/>
                  </a:lnTo>
                  <a:lnTo>
                    <a:pt x="1459" y="1459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7"/>
          <p:cNvGrpSpPr/>
          <p:nvPr/>
        </p:nvGrpSpPr>
        <p:grpSpPr>
          <a:xfrm>
            <a:off x="4123000" y="2912749"/>
            <a:ext cx="898027" cy="755103"/>
            <a:chOff x="-3420500" y="-562633"/>
            <a:chExt cx="898027" cy="755103"/>
          </a:xfrm>
        </p:grpSpPr>
        <p:sp>
          <p:nvSpPr>
            <p:cNvPr id="495" name="Google Shape;495;p37"/>
            <p:cNvSpPr/>
            <p:nvPr/>
          </p:nvSpPr>
          <p:spPr>
            <a:xfrm>
              <a:off x="-3251785" y="-284761"/>
              <a:ext cx="90801" cy="90801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12"/>
                    <a:pt x="0" y="1148"/>
                  </a:cubicBezTo>
                  <a:cubicBezTo>
                    <a:pt x="0" y="1784"/>
                    <a:pt x="512" y="2296"/>
                    <a:pt x="1148" y="2296"/>
                  </a:cubicBezTo>
                  <a:cubicBezTo>
                    <a:pt x="1784" y="2296"/>
                    <a:pt x="2295" y="1784"/>
                    <a:pt x="2295" y="1148"/>
                  </a:cubicBezTo>
                  <a:cubicBezTo>
                    <a:pt x="2295" y="512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-3119929" y="-276811"/>
              <a:ext cx="380328" cy="74863"/>
            </a:xfrm>
            <a:custGeom>
              <a:avLst/>
              <a:gdLst/>
              <a:ahLst/>
              <a:cxnLst/>
              <a:rect l="l" t="t" r="r" b="b"/>
              <a:pathLst>
                <a:path w="9617" h="1893" extrusionOk="0">
                  <a:moveTo>
                    <a:pt x="947" y="1"/>
                  </a:moveTo>
                  <a:cubicBezTo>
                    <a:pt x="419" y="1"/>
                    <a:pt x="1" y="435"/>
                    <a:pt x="1" y="947"/>
                  </a:cubicBezTo>
                  <a:cubicBezTo>
                    <a:pt x="1" y="1474"/>
                    <a:pt x="419" y="1893"/>
                    <a:pt x="947" y="1893"/>
                  </a:cubicBezTo>
                  <a:lnTo>
                    <a:pt x="8686" y="1893"/>
                  </a:lnTo>
                  <a:cubicBezTo>
                    <a:pt x="9198" y="1893"/>
                    <a:pt x="9617" y="1474"/>
                    <a:pt x="9617" y="947"/>
                  </a:cubicBezTo>
                  <a:cubicBezTo>
                    <a:pt x="9617" y="435"/>
                    <a:pt x="9198" y="1"/>
                    <a:pt x="8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-3251785" y="-135700"/>
              <a:ext cx="90801" cy="90801"/>
            </a:xfrm>
            <a:custGeom>
              <a:avLst/>
              <a:gdLst/>
              <a:ahLst/>
              <a:cxnLst/>
              <a:rect l="l" t="t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27"/>
                    <a:pt x="0" y="1148"/>
                  </a:cubicBezTo>
                  <a:cubicBezTo>
                    <a:pt x="0" y="1784"/>
                    <a:pt x="512" y="2295"/>
                    <a:pt x="1148" y="2295"/>
                  </a:cubicBezTo>
                  <a:cubicBezTo>
                    <a:pt x="1784" y="2295"/>
                    <a:pt x="2295" y="1784"/>
                    <a:pt x="2295" y="1148"/>
                  </a:cubicBezTo>
                  <a:cubicBezTo>
                    <a:pt x="2295" y="527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-3119929" y="-127118"/>
              <a:ext cx="380328" cy="74231"/>
            </a:xfrm>
            <a:custGeom>
              <a:avLst/>
              <a:gdLst/>
              <a:ahLst/>
              <a:cxnLst/>
              <a:rect l="l" t="t" r="r" b="b"/>
              <a:pathLst>
                <a:path w="9617" h="1877" extrusionOk="0">
                  <a:moveTo>
                    <a:pt x="947" y="0"/>
                  </a:moveTo>
                  <a:cubicBezTo>
                    <a:pt x="419" y="0"/>
                    <a:pt x="1" y="419"/>
                    <a:pt x="1" y="931"/>
                  </a:cubicBezTo>
                  <a:cubicBezTo>
                    <a:pt x="1" y="1458"/>
                    <a:pt x="419" y="1877"/>
                    <a:pt x="947" y="1877"/>
                  </a:cubicBezTo>
                  <a:lnTo>
                    <a:pt x="8686" y="1877"/>
                  </a:lnTo>
                  <a:cubicBezTo>
                    <a:pt x="9198" y="1877"/>
                    <a:pt x="9617" y="1458"/>
                    <a:pt x="9617" y="931"/>
                  </a:cubicBezTo>
                  <a:cubicBezTo>
                    <a:pt x="9617" y="419"/>
                    <a:pt x="9198" y="0"/>
                    <a:pt x="8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-2754973" y="-30222"/>
              <a:ext cx="232500" cy="222692"/>
            </a:xfrm>
            <a:custGeom>
              <a:avLst/>
              <a:gdLst/>
              <a:ahLst/>
              <a:cxnLst/>
              <a:rect l="l" t="t" r="r" b="b"/>
              <a:pathLst>
                <a:path w="5879" h="5631" extrusionOk="0">
                  <a:moveTo>
                    <a:pt x="1381" y="1"/>
                  </a:moveTo>
                  <a:cubicBezTo>
                    <a:pt x="1055" y="1"/>
                    <a:pt x="730" y="125"/>
                    <a:pt x="497" y="357"/>
                  </a:cubicBezTo>
                  <a:cubicBezTo>
                    <a:pt x="1" y="854"/>
                    <a:pt x="1" y="1645"/>
                    <a:pt x="497" y="2141"/>
                  </a:cubicBezTo>
                  <a:lnTo>
                    <a:pt x="1164" y="2808"/>
                  </a:lnTo>
                  <a:lnTo>
                    <a:pt x="497" y="3475"/>
                  </a:lnTo>
                  <a:cubicBezTo>
                    <a:pt x="1" y="3971"/>
                    <a:pt x="1" y="4762"/>
                    <a:pt x="497" y="5258"/>
                  </a:cubicBezTo>
                  <a:cubicBezTo>
                    <a:pt x="730" y="5491"/>
                    <a:pt x="1055" y="5631"/>
                    <a:pt x="1381" y="5631"/>
                  </a:cubicBezTo>
                  <a:cubicBezTo>
                    <a:pt x="1722" y="5631"/>
                    <a:pt x="2033" y="5491"/>
                    <a:pt x="2281" y="5258"/>
                  </a:cubicBezTo>
                  <a:lnTo>
                    <a:pt x="2948" y="4591"/>
                  </a:lnTo>
                  <a:lnTo>
                    <a:pt x="3615" y="5258"/>
                  </a:lnTo>
                  <a:cubicBezTo>
                    <a:pt x="3847" y="5491"/>
                    <a:pt x="4157" y="5631"/>
                    <a:pt x="4499" y="5631"/>
                  </a:cubicBezTo>
                  <a:cubicBezTo>
                    <a:pt x="4840" y="5631"/>
                    <a:pt x="5150" y="5491"/>
                    <a:pt x="5383" y="5258"/>
                  </a:cubicBezTo>
                  <a:cubicBezTo>
                    <a:pt x="5879" y="4762"/>
                    <a:pt x="5879" y="3971"/>
                    <a:pt x="5383" y="3475"/>
                  </a:cubicBezTo>
                  <a:lnTo>
                    <a:pt x="4716" y="2808"/>
                  </a:lnTo>
                  <a:lnTo>
                    <a:pt x="5383" y="2141"/>
                  </a:lnTo>
                  <a:cubicBezTo>
                    <a:pt x="5879" y="1645"/>
                    <a:pt x="5879" y="854"/>
                    <a:pt x="5383" y="357"/>
                  </a:cubicBezTo>
                  <a:cubicBezTo>
                    <a:pt x="5150" y="125"/>
                    <a:pt x="4840" y="1"/>
                    <a:pt x="4499" y="1"/>
                  </a:cubicBezTo>
                  <a:cubicBezTo>
                    <a:pt x="4157" y="1"/>
                    <a:pt x="3847" y="125"/>
                    <a:pt x="3615" y="357"/>
                  </a:cubicBezTo>
                  <a:lnTo>
                    <a:pt x="2948" y="1024"/>
                  </a:lnTo>
                  <a:lnTo>
                    <a:pt x="2281" y="357"/>
                  </a:lnTo>
                  <a:cubicBezTo>
                    <a:pt x="2033" y="125"/>
                    <a:pt x="1722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-3420500" y="-562633"/>
              <a:ext cx="812780" cy="670449"/>
            </a:xfrm>
            <a:custGeom>
              <a:avLst/>
              <a:gdLst/>
              <a:ahLst/>
              <a:cxnLst/>
              <a:rect l="l" t="t" r="r" b="b"/>
              <a:pathLst>
                <a:path w="20552" h="16953" extrusionOk="0">
                  <a:moveTo>
                    <a:pt x="621" y="0"/>
                  </a:moveTo>
                  <a:cubicBezTo>
                    <a:pt x="280" y="0"/>
                    <a:pt x="1" y="280"/>
                    <a:pt x="1" y="636"/>
                  </a:cubicBezTo>
                  <a:lnTo>
                    <a:pt x="1" y="16316"/>
                  </a:lnTo>
                  <a:cubicBezTo>
                    <a:pt x="1" y="16658"/>
                    <a:pt x="280" y="16952"/>
                    <a:pt x="621" y="16952"/>
                  </a:cubicBezTo>
                  <a:lnTo>
                    <a:pt x="15852" y="16952"/>
                  </a:lnTo>
                  <a:cubicBezTo>
                    <a:pt x="15945" y="16704"/>
                    <a:pt x="16069" y="16487"/>
                    <a:pt x="16239" y="16270"/>
                  </a:cubicBezTo>
                  <a:cubicBezTo>
                    <a:pt x="16100" y="16099"/>
                    <a:pt x="15976" y="15898"/>
                    <a:pt x="15898" y="15696"/>
                  </a:cubicBezTo>
                  <a:lnTo>
                    <a:pt x="1257" y="15696"/>
                  </a:lnTo>
                  <a:lnTo>
                    <a:pt x="1257" y="4839"/>
                  </a:lnTo>
                  <a:lnTo>
                    <a:pt x="19295" y="4839"/>
                  </a:lnTo>
                  <a:lnTo>
                    <a:pt x="19295" y="12439"/>
                  </a:lnTo>
                  <a:cubicBezTo>
                    <a:pt x="19465" y="12532"/>
                    <a:pt x="19620" y="12625"/>
                    <a:pt x="19776" y="12734"/>
                  </a:cubicBezTo>
                  <a:cubicBezTo>
                    <a:pt x="20008" y="12548"/>
                    <a:pt x="20272" y="12408"/>
                    <a:pt x="20551" y="12315"/>
                  </a:cubicBezTo>
                  <a:lnTo>
                    <a:pt x="20551" y="636"/>
                  </a:lnTo>
                  <a:cubicBezTo>
                    <a:pt x="20551" y="280"/>
                    <a:pt x="20272" y="0"/>
                    <a:pt x="19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FAAFDDE7-5132-2748-8488-5A8766077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607" y="991210"/>
            <a:ext cx="4683338" cy="179971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A4D758F-F1A0-3449-8CB7-809701DC6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486" y="2790920"/>
            <a:ext cx="4199131" cy="235257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51476E3-2BAB-FD40-8DFD-48FF8BE7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0" y="984500"/>
            <a:ext cx="4382481" cy="20289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563B073-D7C1-C240-B2E9-13571E769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97842"/>
            <a:ext cx="4613735" cy="1676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16CF163-4503-5047-9787-B655C634DD22}"/>
              </a:ext>
            </a:extLst>
          </p:cNvPr>
          <p:cNvSpPr/>
          <p:nvPr/>
        </p:nvSpPr>
        <p:spPr>
          <a:xfrm>
            <a:off x="0" y="4455763"/>
            <a:ext cx="4613735" cy="687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82228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01</a:t>
            </a:r>
            <a:endParaRPr sz="3500" b="1" dirty="0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Overpass Mono"/>
                <a:ea typeface="Overpass Mono"/>
                <a:cs typeface="Overpass Mono"/>
                <a:sym typeface="Overpass Mono"/>
              </a:rPr>
              <a:t>Introduction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Overpass Mono"/>
                <a:ea typeface="Overpass Mono"/>
                <a:cs typeface="Overpass Mono"/>
                <a:sym typeface="Overpass Mono"/>
              </a:rPr>
              <a:t>CSS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</a:t>
            </a:r>
            <a:endParaRPr dirty="0"/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BOX MODEL</a:t>
            </a:r>
            <a:endParaRPr dirty="0"/>
          </a:p>
        </p:txBody>
      </p:sp>
      <p:sp>
        <p:nvSpPr>
          <p:cNvPr id="60" name="Google Shape;361;p30">
            <a:extLst>
              <a:ext uri="{FF2B5EF4-FFF2-40B4-BE49-F238E27FC236}">
                <a16:creationId xmlns:a16="http://schemas.microsoft.com/office/drawing/2014/main" id="{04595553-1FE2-554C-B58A-E90D70761A8D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The </a:t>
            </a:r>
            <a:r>
              <a:rPr lang="ro-RO" sz="1400" dirty="0" err="1"/>
              <a:t>term</a:t>
            </a:r>
            <a:r>
              <a:rPr lang="ro-RO" sz="1400" dirty="0"/>
              <a:t> „box model” </a:t>
            </a:r>
            <a:r>
              <a:rPr lang="ro-RO" sz="1400" dirty="0" err="1"/>
              <a:t>is</a:t>
            </a:r>
            <a:r>
              <a:rPr lang="ro-RO" sz="1400" dirty="0"/>
              <a:t> </a:t>
            </a:r>
            <a:r>
              <a:rPr lang="ro-RO" sz="1400" dirty="0" err="1"/>
              <a:t>used</a:t>
            </a:r>
            <a:r>
              <a:rPr lang="ro-RO" dirty="0"/>
              <a:t> </a:t>
            </a:r>
            <a:r>
              <a:rPr lang="ro-RO" dirty="0" err="1"/>
              <a:t>when</a:t>
            </a:r>
            <a:r>
              <a:rPr lang="ro-RO" dirty="0"/>
              <a:t> </a:t>
            </a:r>
            <a:r>
              <a:rPr lang="ro-RO" dirty="0" err="1"/>
              <a:t>talking</a:t>
            </a:r>
            <a:r>
              <a:rPr lang="ro-RO" dirty="0"/>
              <a:t> </a:t>
            </a:r>
            <a:r>
              <a:rPr lang="ro-RO" dirty="0" err="1"/>
              <a:t>about</a:t>
            </a:r>
            <a:r>
              <a:rPr lang="ro-RO" dirty="0"/>
              <a:t> design </a:t>
            </a:r>
            <a:r>
              <a:rPr lang="ro-RO" dirty="0" err="1"/>
              <a:t>and</a:t>
            </a:r>
            <a:r>
              <a:rPr lang="ro-RO" dirty="0"/>
              <a:t> layout</a:t>
            </a: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/>
              <a:t>A box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wraps</a:t>
            </a:r>
            <a:r>
              <a:rPr lang="ro-RO" dirty="0"/>
              <a:t> </a:t>
            </a:r>
            <a:r>
              <a:rPr lang="ro-RO" dirty="0" err="1"/>
              <a:t>around</a:t>
            </a:r>
            <a:r>
              <a:rPr lang="ro-RO" dirty="0"/>
              <a:t> </a:t>
            </a:r>
            <a:r>
              <a:rPr lang="ro-RO" dirty="0" err="1"/>
              <a:t>every</a:t>
            </a:r>
            <a:r>
              <a:rPr lang="ro-RO" dirty="0"/>
              <a:t> HTML element</a:t>
            </a: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b="1" dirty="0" err="1"/>
              <a:t>Members</a:t>
            </a:r>
            <a:endParaRPr lang="ro-RO" b="1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b="1" dirty="0"/>
              <a:t>Content – </a:t>
            </a:r>
            <a:r>
              <a:rPr lang="ro-RO" dirty="0"/>
              <a:t>The content of </a:t>
            </a:r>
            <a:r>
              <a:rPr lang="ro-RO" dirty="0" err="1"/>
              <a:t>the</a:t>
            </a:r>
            <a:r>
              <a:rPr lang="ro-RO" dirty="0"/>
              <a:t> box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b="1" dirty="0" err="1"/>
              <a:t>Padding</a:t>
            </a:r>
            <a:r>
              <a:rPr lang="ro-RO" b="1" dirty="0"/>
              <a:t> – </a:t>
            </a:r>
            <a:r>
              <a:rPr lang="ro-RO" dirty="0" err="1"/>
              <a:t>Clears</a:t>
            </a:r>
            <a:r>
              <a:rPr lang="ro-RO" dirty="0"/>
              <a:t> an </a:t>
            </a:r>
            <a:r>
              <a:rPr lang="ro-RO" dirty="0" err="1"/>
              <a:t>area</a:t>
            </a:r>
            <a:r>
              <a:rPr lang="ro-RO" dirty="0"/>
              <a:t> </a:t>
            </a:r>
            <a:r>
              <a:rPr lang="ro-RO" dirty="0" err="1"/>
              <a:t>around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content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b="1" dirty="0" err="1"/>
              <a:t>Border</a:t>
            </a:r>
            <a:r>
              <a:rPr lang="ro-RO" b="1" dirty="0"/>
              <a:t> – </a:t>
            </a:r>
            <a:r>
              <a:rPr lang="ro-RO" dirty="0"/>
              <a:t>A </a:t>
            </a:r>
            <a:r>
              <a:rPr lang="ro-RO" dirty="0" err="1"/>
              <a:t>border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goes</a:t>
            </a:r>
            <a:r>
              <a:rPr lang="ro-RO" dirty="0"/>
              <a:t> </a:t>
            </a:r>
            <a:r>
              <a:rPr lang="ro-RO" dirty="0" err="1"/>
              <a:t>around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padding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content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b="1" dirty="0" err="1"/>
              <a:t>Margin</a:t>
            </a:r>
            <a:r>
              <a:rPr lang="ro-RO" b="1" dirty="0"/>
              <a:t> – </a:t>
            </a:r>
            <a:r>
              <a:rPr lang="ro-RO" dirty="0" err="1"/>
              <a:t>Clears</a:t>
            </a:r>
            <a:r>
              <a:rPr lang="ro-RO" dirty="0"/>
              <a:t> an </a:t>
            </a:r>
            <a:r>
              <a:rPr lang="ro-RO" dirty="0" err="1"/>
              <a:t>area</a:t>
            </a:r>
            <a:r>
              <a:rPr lang="ro-RO" dirty="0"/>
              <a:t> </a:t>
            </a:r>
            <a:r>
              <a:rPr lang="ro-RO" dirty="0" err="1"/>
              <a:t>outside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border</a:t>
            </a:r>
            <a:endParaRPr lang="ro-RO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pic>
        <p:nvPicPr>
          <p:cNvPr id="2050" name="Picture 2" descr="Basic CSS: The CSS Box Model">
            <a:extLst>
              <a:ext uri="{FF2B5EF4-FFF2-40B4-BE49-F238E27FC236}">
                <a16:creationId xmlns:a16="http://schemas.microsoft.com/office/drawing/2014/main" id="{2DF7B1E2-25B6-EA4F-A693-A2146AE6D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767" y="1307669"/>
            <a:ext cx="4494508" cy="252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3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ADDING CSS?</a:t>
            </a:r>
            <a:endParaRPr dirty="0"/>
          </a:p>
        </p:txBody>
      </p:sp>
      <p:sp>
        <p:nvSpPr>
          <p:cNvPr id="60" name="Google Shape;361;p30">
            <a:extLst>
              <a:ext uri="{FF2B5EF4-FFF2-40B4-BE49-F238E27FC236}">
                <a16:creationId xmlns:a16="http://schemas.microsoft.com/office/drawing/2014/main" id="{04595553-1FE2-554C-B58A-E90D70761A8D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We</a:t>
            </a:r>
            <a:r>
              <a:rPr lang="ro-RO" sz="1600" dirty="0"/>
              <a:t> </a:t>
            </a:r>
            <a:r>
              <a:rPr lang="ro-RO" sz="1600" dirty="0" err="1"/>
              <a:t>can</a:t>
            </a:r>
            <a:r>
              <a:rPr lang="ro-RO" sz="1600" dirty="0"/>
              <a:t> </a:t>
            </a:r>
            <a:r>
              <a:rPr lang="ro-RO" sz="1600" dirty="0" err="1"/>
              <a:t>add</a:t>
            </a:r>
            <a:r>
              <a:rPr lang="ro-RO" sz="1600" dirty="0"/>
              <a:t> CSS in </a:t>
            </a:r>
            <a:r>
              <a:rPr lang="ro-RO" sz="1600" dirty="0" err="1"/>
              <a:t>our</a:t>
            </a:r>
            <a:r>
              <a:rPr lang="ro-RO" sz="1600" dirty="0"/>
              <a:t> web </a:t>
            </a:r>
            <a:r>
              <a:rPr lang="ro-RO" sz="1600" dirty="0" err="1"/>
              <a:t>pages</a:t>
            </a:r>
            <a:r>
              <a:rPr lang="ro-RO" sz="1600" dirty="0"/>
              <a:t> in 3 </a:t>
            </a:r>
            <a:r>
              <a:rPr lang="ro-RO" sz="1600" dirty="0" err="1"/>
              <a:t>ways</a:t>
            </a:r>
            <a:r>
              <a:rPr lang="ro-RO" sz="1600" dirty="0"/>
              <a:t>: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External</a:t>
            </a:r>
            <a:r>
              <a:rPr lang="ro-RO" sz="1400" dirty="0"/>
              <a:t> CSS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Internal</a:t>
            </a:r>
            <a:r>
              <a:rPr lang="ro-RO" sz="1400" dirty="0"/>
              <a:t> CSS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Inline</a:t>
            </a:r>
            <a:r>
              <a:rPr lang="ro-RO" sz="1400" dirty="0"/>
              <a:t> CSS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6DAB231-77DB-E84E-B070-EEF9EFD6B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313" y="1238250"/>
            <a:ext cx="3263900" cy="26670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63C1BA2-2ACF-6E4A-99DD-8377800EC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869" y="1003299"/>
            <a:ext cx="3288343" cy="331518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BF46367-4944-914F-88EF-BB89AEC5C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2590" y="1447800"/>
            <a:ext cx="3898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 Selectors</a:t>
            </a:r>
            <a:endParaRPr dirty="0"/>
          </a:p>
        </p:txBody>
      </p:sp>
      <p:sp>
        <p:nvSpPr>
          <p:cNvPr id="60" name="Google Shape;361;p30">
            <a:extLst>
              <a:ext uri="{FF2B5EF4-FFF2-40B4-BE49-F238E27FC236}">
                <a16:creationId xmlns:a16="http://schemas.microsoft.com/office/drawing/2014/main" id="{04595553-1FE2-554C-B58A-E90D70761A8D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.</a:t>
            </a:r>
            <a:r>
              <a:rPr lang="ro-RO" sz="1600" dirty="0" err="1"/>
              <a:t>class</a:t>
            </a:r>
            <a:endParaRPr lang="ro-RO" sz="16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Selects</a:t>
            </a:r>
            <a:r>
              <a:rPr lang="ro-RO" sz="1400" dirty="0"/>
              <a:t> </a:t>
            </a:r>
            <a:r>
              <a:rPr lang="ro-RO" sz="1400" dirty="0" err="1"/>
              <a:t>all</a:t>
            </a:r>
            <a:r>
              <a:rPr lang="ro-RO" sz="1400" dirty="0"/>
              <a:t> </a:t>
            </a:r>
            <a:r>
              <a:rPr lang="ro-RO" sz="1400" dirty="0" err="1"/>
              <a:t>elements</a:t>
            </a:r>
            <a:r>
              <a:rPr lang="ro-RO" sz="1400" dirty="0"/>
              <a:t> </a:t>
            </a:r>
            <a:r>
              <a:rPr lang="ro-RO" sz="1400" dirty="0" err="1"/>
              <a:t>with</a:t>
            </a:r>
            <a:r>
              <a:rPr lang="ro-RO" sz="1400" dirty="0"/>
              <a:t> </a:t>
            </a:r>
            <a:r>
              <a:rPr lang="ro-RO" sz="1400" dirty="0" err="1"/>
              <a:t>the</a:t>
            </a:r>
            <a:r>
              <a:rPr lang="ro-RO" sz="1400" dirty="0"/>
              <a:t> same </a:t>
            </a:r>
            <a:r>
              <a:rPr lang="ro-RO" sz="1400" dirty="0" err="1"/>
              <a:t>class</a:t>
            </a: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#</a:t>
            </a:r>
            <a:r>
              <a:rPr lang="ro-RO" sz="1600" dirty="0" err="1"/>
              <a:t>id</a:t>
            </a:r>
            <a:endParaRPr lang="ro-RO" sz="16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Selects</a:t>
            </a:r>
            <a:r>
              <a:rPr lang="ro-RO" sz="1400" dirty="0"/>
              <a:t> </a:t>
            </a:r>
            <a:r>
              <a:rPr lang="ro-RO" sz="1400" dirty="0" err="1"/>
              <a:t>the</a:t>
            </a:r>
            <a:r>
              <a:rPr lang="ro-RO" sz="1400" dirty="0"/>
              <a:t> element </a:t>
            </a:r>
            <a:r>
              <a:rPr lang="ro-RO" sz="1400" dirty="0" err="1"/>
              <a:t>with</a:t>
            </a:r>
            <a:r>
              <a:rPr lang="ro-RO" sz="1400" dirty="0"/>
              <a:t> </a:t>
            </a:r>
            <a:r>
              <a:rPr lang="ro-RO" sz="1400" dirty="0" err="1"/>
              <a:t>the</a:t>
            </a:r>
            <a:r>
              <a:rPr lang="ro-RO" sz="1400" dirty="0"/>
              <a:t> </a:t>
            </a:r>
            <a:r>
              <a:rPr lang="ro-RO" sz="1400" dirty="0" err="1"/>
              <a:t>id</a:t>
            </a:r>
            <a:r>
              <a:rPr lang="ro-RO" sz="1400" dirty="0"/>
              <a:t> </a:t>
            </a: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.class1.class2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Selects</a:t>
            </a:r>
            <a:r>
              <a:rPr lang="ro-RO" sz="1400" dirty="0"/>
              <a:t> </a:t>
            </a:r>
            <a:r>
              <a:rPr lang="ro-RO" sz="1400" dirty="0" err="1"/>
              <a:t>all</a:t>
            </a:r>
            <a:r>
              <a:rPr lang="ro-RO" sz="1400" dirty="0"/>
              <a:t> </a:t>
            </a:r>
            <a:r>
              <a:rPr lang="ro-RO" sz="1400" dirty="0" err="1"/>
              <a:t>the</a:t>
            </a:r>
            <a:r>
              <a:rPr lang="ro-RO" sz="1400" dirty="0"/>
              <a:t> </a:t>
            </a:r>
            <a:r>
              <a:rPr lang="ro-RO" sz="1400" dirty="0" err="1"/>
              <a:t>elements</a:t>
            </a:r>
            <a:r>
              <a:rPr lang="ro-RO" sz="1400" dirty="0"/>
              <a:t> </a:t>
            </a:r>
            <a:r>
              <a:rPr lang="ro-RO" sz="1400" dirty="0" err="1"/>
              <a:t>with</a:t>
            </a:r>
            <a:r>
              <a:rPr lang="ro-RO" sz="1400" dirty="0"/>
              <a:t> </a:t>
            </a:r>
            <a:r>
              <a:rPr lang="ro-RO" sz="1400" dirty="0" err="1"/>
              <a:t>both</a:t>
            </a:r>
            <a:r>
              <a:rPr lang="ro-RO" sz="1400" dirty="0"/>
              <a:t> </a:t>
            </a:r>
            <a:r>
              <a:rPr lang="ro-RO" sz="1400" dirty="0" err="1"/>
              <a:t>classnames</a:t>
            </a:r>
            <a:r>
              <a:rPr lang="ro-RO" sz="1400" dirty="0"/>
              <a:t> in </a:t>
            </a:r>
            <a:r>
              <a:rPr lang="ro-RO" sz="1400" dirty="0" err="1"/>
              <a:t>their</a:t>
            </a:r>
            <a:r>
              <a:rPr lang="ro-RO" sz="1400" dirty="0"/>
              <a:t> </a:t>
            </a:r>
            <a:r>
              <a:rPr lang="ro-RO" sz="1400" dirty="0" err="1"/>
              <a:t>class</a:t>
            </a:r>
            <a:r>
              <a:rPr lang="ro-RO" sz="1400" dirty="0"/>
              <a:t> </a:t>
            </a:r>
            <a:r>
              <a:rPr lang="ro-RO" sz="1400" dirty="0" err="1"/>
              <a:t>attributes</a:t>
            </a: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.class1</a:t>
            </a:r>
            <a:r>
              <a:rPr lang="ro-RO" sz="1600" dirty="0">
                <a:solidFill>
                  <a:schemeClr val="bg1"/>
                </a:solidFill>
              </a:rPr>
              <a:t> </a:t>
            </a:r>
            <a:r>
              <a:rPr lang="ro-RO" sz="1600" dirty="0"/>
              <a:t>.class2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Selects</a:t>
            </a:r>
            <a:r>
              <a:rPr lang="ro-RO" sz="1400" dirty="0"/>
              <a:t> </a:t>
            </a:r>
            <a:r>
              <a:rPr lang="ro-RO" sz="1400" dirty="0" err="1"/>
              <a:t>all</a:t>
            </a:r>
            <a:r>
              <a:rPr lang="ro-RO" sz="1400" dirty="0"/>
              <a:t> </a:t>
            </a:r>
            <a:r>
              <a:rPr lang="ro-RO" sz="1400" dirty="0" err="1"/>
              <a:t>the</a:t>
            </a:r>
            <a:r>
              <a:rPr lang="ro-RO" sz="1400" dirty="0"/>
              <a:t> </a:t>
            </a:r>
            <a:r>
              <a:rPr lang="ro-RO" sz="1400" dirty="0" err="1"/>
              <a:t>elements</a:t>
            </a:r>
            <a:r>
              <a:rPr lang="ro-RO" sz="1400" dirty="0"/>
              <a:t> </a:t>
            </a:r>
            <a:r>
              <a:rPr lang="ro-RO" sz="1400" dirty="0" err="1"/>
              <a:t>where</a:t>
            </a:r>
            <a:r>
              <a:rPr lang="ro-RO" sz="1400" dirty="0"/>
              <a:t> class2 </a:t>
            </a:r>
            <a:r>
              <a:rPr lang="ro-RO" sz="1400" dirty="0" err="1"/>
              <a:t>is</a:t>
            </a:r>
            <a:r>
              <a:rPr lang="ro-RO" sz="1400" dirty="0"/>
              <a:t> a </a:t>
            </a:r>
            <a:r>
              <a:rPr lang="ro-RO" sz="1400" dirty="0" err="1"/>
              <a:t>descendant</a:t>
            </a:r>
            <a:r>
              <a:rPr lang="ro-RO" sz="1400" dirty="0"/>
              <a:t> of a class1 element</a:t>
            </a: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.class1&gt;.class2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Select </a:t>
            </a:r>
            <a:r>
              <a:rPr lang="ro-RO" sz="1400" dirty="0" err="1"/>
              <a:t>all</a:t>
            </a:r>
            <a:r>
              <a:rPr lang="ro-RO" sz="1400" dirty="0"/>
              <a:t> class2 </a:t>
            </a:r>
            <a:r>
              <a:rPr lang="ro-RO" sz="1400" dirty="0" err="1"/>
              <a:t>elements</a:t>
            </a:r>
            <a:r>
              <a:rPr lang="ro-RO" sz="1400" dirty="0"/>
              <a:t> </a:t>
            </a:r>
            <a:r>
              <a:rPr lang="ro-RO" sz="1400" dirty="0" err="1"/>
              <a:t>where</a:t>
            </a:r>
            <a:r>
              <a:rPr lang="ro-RO" sz="1400" dirty="0"/>
              <a:t> </a:t>
            </a:r>
            <a:r>
              <a:rPr lang="ro-RO" sz="1400" dirty="0" err="1"/>
              <a:t>the</a:t>
            </a:r>
            <a:r>
              <a:rPr lang="ro-RO" sz="1400" dirty="0"/>
              <a:t> </a:t>
            </a:r>
            <a:r>
              <a:rPr lang="ro-RO" sz="1400" dirty="0" err="1"/>
              <a:t>parent</a:t>
            </a:r>
            <a:r>
              <a:rPr lang="ro-RO" sz="1400" dirty="0"/>
              <a:t> </a:t>
            </a:r>
            <a:r>
              <a:rPr lang="ro-RO" sz="1400" dirty="0" err="1"/>
              <a:t>is</a:t>
            </a:r>
            <a:r>
              <a:rPr lang="ro-RO" sz="1400" dirty="0"/>
              <a:t> a class1 element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endParaRPr lang="ro-RO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CCAB6-3DF7-DF4A-A585-E523EF897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606" y="1035841"/>
            <a:ext cx="2184400" cy="209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01D62D-1A7C-8348-B0E8-3D1D9AF4B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806" y="3203064"/>
            <a:ext cx="2979205" cy="18091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97A3F1-891F-3747-AE85-0FDF30C65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4606" y="1035841"/>
            <a:ext cx="2178373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140BA-4B4F-9D40-9A1C-C7FA083740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4606" y="3547588"/>
            <a:ext cx="3871983" cy="1120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51891-5F36-1F48-9A9E-E7FF13B9C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061" y="1009894"/>
            <a:ext cx="2525078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589BF-ACBB-7C41-AC48-BAE9FDDCB6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7549" y="3521641"/>
            <a:ext cx="3091589" cy="1120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14414-B6D9-C545-BD7C-081E8C68A1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4952" y="1009894"/>
            <a:ext cx="2895310" cy="2140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20175-F14B-D94D-8E6D-FDB5B00061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3411627"/>
            <a:ext cx="4525077" cy="1443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65FD00-DD53-A64A-BE32-5155D37971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9840" y="992862"/>
            <a:ext cx="2545533" cy="2174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58C90A-9E63-2745-A6E0-6BBBF25ADA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1999" y="3700835"/>
            <a:ext cx="4525078" cy="73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9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CSS Selectors #2</a:t>
            </a:r>
            <a:endParaRPr dirty="0"/>
          </a:p>
        </p:txBody>
      </p:sp>
      <p:sp>
        <p:nvSpPr>
          <p:cNvPr id="60" name="Google Shape;361;p30">
            <a:extLst>
              <a:ext uri="{FF2B5EF4-FFF2-40B4-BE49-F238E27FC236}">
                <a16:creationId xmlns:a16="http://schemas.microsoft.com/office/drawing/2014/main" id="{04595553-1FE2-554C-B58A-E90D70761A8D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:</a:t>
            </a:r>
            <a:r>
              <a:rPr lang="ro-RO" sz="1600" dirty="0" err="1"/>
              <a:t>hover</a:t>
            </a:r>
            <a:endParaRPr lang="ro-RO" sz="16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 err="1"/>
              <a:t>Selects</a:t>
            </a:r>
            <a:r>
              <a:rPr lang="ro-RO" dirty="0"/>
              <a:t> </a:t>
            </a:r>
            <a:r>
              <a:rPr lang="ro-RO" dirty="0" err="1"/>
              <a:t>elements</a:t>
            </a:r>
            <a:r>
              <a:rPr lang="ro-RO" dirty="0"/>
              <a:t> on mouse </a:t>
            </a:r>
            <a:r>
              <a:rPr lang="ro-RO" dirty="0" err="1"/>
              <a:t>hover</a:t>
            </a:r>
            <a:endParaRPr lang="ro-RO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/>
              <a:t>:</a:t>
            </a:r>
            <a:r>
              <a:rPr lang="ro-RO" dirty="0" err="1"/>
              <a:t>nth</a:t>
            </a:r>
            <a:r>
              <a:rPr lang="ro-RO" dirty="0"/>
              <a:t>-of-</a:t>
            </a:r>
            <a:r>
              <a:rPr lang="ro-RO" dirty="0" err="1"/>
              <a:t>type</a:t>
            </a:r>
            <a:r>
              <a:rPr lang="ro-RO" dirty="0"/>
              <a:t>(n)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dirty="0" err="1"/>
              <a:t>Selects</a:t>
            </a:r>
            <a:r>
              <a:rPr lang="ro-RO" dirty="0"/>
              <a:t> </a:t>
            </a:r>
            <a:r>
              <a:rPr lang="ro-RO" dirty="0" err="1"/>
              <a:t>every</a:t>
            </a:r>
            <a:r>
              <a:rPr lang="ro-RO" dirty="0"/>
              <a:t> </a:t>
            </a:r>
            <a:r>
              <a:rPr lang="ro-RO" dirty="0" err="1"/>
              <a:t>elements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nth</a:t>
            </a:r>
            <a:r>
              <a:rPr lang="ro-RO" dirty="0"/>
              <a:t> </a:t>
            </a:r>
            <a:r>
              <a:rPr lang="ro-RO" dirty="0" err="1"/>
              <a:t>elements</a:t>
            </a:r>
            <a:r>
              <a:rPr lang="ro-RO" dirty="0"/>
              <a:t> of </a:t>
            </a:r>
            <a:r>
              <a:rPr lang="ro-RO" dirty="0" err="1"/>
              <a:t>its</a:t>
            </a:r>
            <a:r>
              <a:rPr lang="ro-RO" dirty="0"/>
              <a:t> </a:t>
            </a:r>
            <a:r>
              <a:rPr lang="ro-RO" dirty="0" err="1"/>
              <a:t>parent</a:t>
            </a:r>
            <a:endParaRPr lang="ro-RO" dirty="0"/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endParaRPr lang="ro-RO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endParaRPr lang="ro-RO" dirty="0"/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1A757D-11F3-0545-A80A-9CF04624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883" y="1012200"/>
            <a:ext cx="2082800" cy="2692400"/>
          </a:xfrm>
          <a:prstGeom prst="rect">
            <a:avLst/>
          </a:prstGeom>
        </p:spPr>
      </p:pic>
      <p:pic>
        <p:nvPicPr>
          <p:cNvPr id="3" name="Screen Recording 2021-08-09 at 12.20.59" descr="Screen Recording 2021-08-09 at 12.20.59">
            <a:hlinkClick r:id="" action="ppaction://media"/>
            <a:extLst>
              <a:ext uri="{FF2B5EF4-FFF2-40B4-BE49-F238E27FC236}">
                <a16:creationId xmlns:a16="http://schemas.microsoft.com/office/drawing/2014/main" id="{2320D41C-BB4B-1A44-8B48-38CC2502F9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33166" y="1012200"/>
            <a:ext cx="1988811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14C1E-7C7D-7B46-B5C7-F5EA9A5D88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072" y="1012200"/>
            <a:ext cx="2095500" cy="346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0A1ED-4B93-124B-8729-55AB38D6C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0777" y="1681200"/>
            <a:ext cx="19812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7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STYLING SYSTEMS - BOOTSTRAP</a:t>
            </a:r>
            <a:endParaRPr dirty="0"/>
          </a:p>
        </p:txBody>
      </p:sp>
      <p:sp>
        <p:nvSpPr>
          <p:cNvPr id="60" name="Google Shape;361;p30">
            <a:extLst>
              <a:ext uri="{FF2B5EF4-FFF2-40B4-BE49-F238E27FC236}">
                <a16:creationId xmlns:a16="http://schemas.microsoft.com/office/drawing/2014/main" id="{04595553-1FE2-554C-B58A-E90D70761A8D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800" dirty="0" err="1"/>
              <a:t>What</a:t>
            </a:r>
            <a:r>
              <a:rPr lang="ro-RO" sz="1800" dirty="0"/>
              <a:t> </a:t>
            </a:r>
            <a:r>
              <a:rPr lang="ro-RO" sz="1800" dirty="0" err="1"/>
              <a:t>is</a:t>
            </a:r>
            <a:r>
              <a:rPr lang="ro-RO" sz="1800" dirty="0"/>
              <a:t> </a:t>
            </a:r>
            <a:r>
              <a:rPr lang="ro-RO" sz="1800" dirty="0" err="1"/>
              <a:t>Bootstrap</a:t>
            </a:r>
            <a:r>
              <a:rPr lang="ro-RO" sz="1800" dirty="0"/>
              <a:t>?</a:t>
            </a:r>
            <a:endParaRPr lang="ro-RO" sz="16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Free</a:t>
            </a:r>
            <a:r>
              <a:rPr lang="ro-RO" sz="1400" dirty="0"/>
              <a:t> </a:t>
            </a:r>
            <a:r>
              <a:rPr lang="ro-RO" sz="1400" dirty="0" err="1"/>
              <a:t>and</a:t>
            </a:r>
            <a:r>
              <a:rPr lang="ro-RO" sz="1400" dirty="0"/>
              <a:t> open-</a:t>
            </a:r>
            <a:r>
              <a:rPr lang="ro-RO" sz="1400" dirty="0" err="1"/>
              <a:t>source</a:t>
            </a:r>
            <a:r>
              <a:rPr lang="ro-RO" sz="1400" dirty="0"/>
              <a:t> CSS </a:t>
            </a:r>
            <a:r>
              <a:rPr lang="ro-RO" sz="1400" dirty="0" err="1"/>
              <a:t>framework</a:t>
            </a:r>
            <a:endParaRPr lang="ro-RO" sz="14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Contains</a:t>
            </a:r>
            <a:r>
              <a:rPr lang="ro-RO" sz="1400" dirty="0"/>
              <a:t> CSS </a:t>
            </a:r>
            <a:r>
              <a:rPr lang="ro-RO" sz="1400" dirty="0" err="1"/>
              <a:t>and</a:t>
            </a:r>
            <a:r>
              <a:rPr lang="ro-RO" sz="1400" dirty="0"/>
              <a:t> </a:t>
            </a:r>
            <a:r>
              <a:rPr lang="ro-RO" sz="1400" dirty="0" err="1"/>
              <a:t>Js</a:t>
            </a:r>
            <a:r>
              <a:rPr lang="ro-RO" sz="1400" dirty="0"/>
              <a:t> </a:t>
            </a:r>
            <a:r>
              <a:rPr lang="ro-RO" sz="1400" dirty="0" err="1"/>
              <a:t>based</a:t>
            </a:r>
            <a:r>
              <a:rPr lang="ro-RO" sz="1400" dirty="0"/>
              <a:t> design </a:t>
            </a:r>
            <a:r>
              <a:rPr lang="ro-RO" sz="1400" dirty="0" err="1"/>
              <a:t>templates</a:t>
            </a:r>
            <a:r>
              <a:rPr lang="ro-RO" sz="1400" dirty="0"/>
              <a:t> for </a:t>
            </a:r>
            <a:r>
              <a:rPr lang="ro-RO" sz="1400" dirty="0" err="1"/>
              <a:t>basically</a:t>
            </a:r>
            <a:r>
              <a:rPr lang="ro-RO" sz="1400" dirty="0"/>
              <a:t> </a:t>
            </a:r>
            <a:r>
              <a:rPr lang="ro-RO" sz="1400" dirty="0" err="1"/>
              <a:t>everything</a:t>
            </a:r>
            <a:r>
              <a:rPr lang="ro-RO" sz="1400" dirty="0"/>
              <a:t> </a:t>
            </a:r>
            <a:r>
              <a:rPr lang="ro-RO" sz="1400" dirty="0" err="1"/>
              <a:t>we</a:t>
            </a:r>
            <a:r>
              <a:rPr lang="ro-RO" sz="1400" dirty="0"/>
              <a:t> </a:t>
            </a:r>
            <a:r>
              <a:rPr lang="ro-RO" sz="1400" dirty="0" err="1"/>
              <a:t>need</a:t>
            </a:r>
            <a:endParaRPr lang="ro-RO" sz="14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Tenth</a:t>
            </a:r>
            <a:r>
              <a:rPr lang="ro-RO" sz="1400" dirty="0"/>
              <a:t> </a:t>
            </a:r>
            <a:r>
              <a:rPr lang="ro-RO" sz="1400" dirty="0" err="1"/>
              <a:t>most</a:t>
            </a:r>
            <a:r>
              <a:rPr lang="ro-RO" sz="1400" dirty="0"/>
              <a:t> </a:t>
            </a:r>
            <a:r>
              <a:rPr lang="ro-RO" sz="1400" dirty="0" err="1"/>
              <a:t>starred</a:t>
            </a:r>
            <a:r>
              <a:rPr lang="ro-RO" sz="1400" dirty="0"/>
              <a:t> </a:t>
            </a:r>
            <a:r>
              <a:rPr lang="ro-RO" sz="1400" dirty="0" err="1"/>
              <a:t>project</a:t>
            </a:r>
            <a:r>
              <a:rPr lang="ro-RO" sz="1400" dirty="0"/>
              <a:t> on </a:t>
            </a:r>
            <a:r>
              <a:rPr lang="ro-RO" sz="1400" dirty="0" err="1"/>
              <a:t>GitHub</a:t>
            </a: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Why</a:t>
            </a:r>
            <a:r>
              <a:rPr lang="ro-RO" sz="1600" dirty="0"/>
              <a:t> do </a:t>
            </a:r>
            <a:r>
              <a:rPr lang="ro-RO" sz="1600" dirty="0" err="1"/>
              <a:t>we</a:t>
            </a:r>
            <a:r>
              <a:rPr lang="ro-RO" sz="1600" dirty="0"/>
              <a:t> </a:t>
            </a:r>
            <a:r>
              <a:rPr lang="ro-RO" sz="1600" dirty="0" err="1"/>
              <a:t>need</a:t>
            </a:r>
            <a:r>
              <a:rPr lang="ro-RO" sz="1600" dirty="0"/>
              <a:t> it?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 err="1"/>
              <a:t>Basically</a:t>
            </a:r>
            <a:r>
              <a:rPr lang="ro-RO" sz="1400" dirty="0"/>
              <a:t> it </a:t>
            </a:r>
            <a:r>
              <a:rPr lang="ro-RO" sz="1400" dirty="0" err="1"/>
              <a:t>makes</a:t>
            </a:r>
            <a:r>
              <a:rPr lang="ro-RO" sz="1400" dirty="0"/>
              <a:t> </a:t>
            </a:r>
            <a:r>
              <a:rPr lang="ro-RO" sz="1400" dirty="0" err="1"/>
              <a:t>our</a:t>
            </a:r>
            <a:r>
              <a:rPr lang="ro-RO" sz="1400" dirty="0"/>
              <a:t> </a:t>
            </a:r>
            <a:r>
              <a:rPr lang="ro-RO" sz="1400" dirty="0" err="1"/>
              <a:t>work</a:t>
            </a:r>
            <a:r>
              <a:rPr lang="ro-RO" sz="1400" dirty="0"/>
              <a:t> </a:t>
            </a:r>
            <a:r>
              <a:rPr lang="ro-RO" sz="1400" dirty="0" err="1"/>
              <a:t>easier</a:t>
            </a:r>
            <a:endParaRPr lang="ro-RO" sz="1400" dirty="0"/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BA0F95-BEE6-8A41-8213-D3363F0F2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712" y="1088036"/>
            <a:ext cx="4572000" cy="1957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AB4CE-363C-BD4A-8052-7CB18E48A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332" y="1088036"/>
            <a:ext cx="4576380" cy="2158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34E208-7192-D140-81E5-D3DC4C026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332" y="1515679"/>
            <a:ext cx="4681610" cy="13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ELEMENTS POSITIONING</a:t>
            </a:r>
            <a:endParaRPr dirty="0"/>
          </a:p>
        </p:txBody>
      </p:sp>
      <p:sp>
        <p:nvSpPr>
          <p:cNvPr id="60" name="Google Shape;361;p30">
            <a:extLst>
              <a:ext uri="{FF2B5EF4-FFF2-40B4-BE49-F238E27FC236}">
                <a16:creationId xmlns:a16="http://schemas.microsoft.com/office/drawing/2014/main" id="{04595553-1FE2-554C-B58A-E90D70761A8D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800" dirty="0" err="1"/>
              <a:t>Position</a:t>
            </a:r>
            <a:endParaRPr lang="ro-RO" sz="18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b="1" dirty="0"/>
              <a:t>Relative </a:t>
            </a:r>
            <a:r>
              <a:rPr lang="ro-RO" sz="1400" dirty="0"/>
              <a:t> - Relative </a:t>
            </a:r>
            <a:r>
              <a:rPr lang="ro-RO" sz="1400" dirty="0" err="1"/>
              <a:t>to</a:t>
            </a:r>
            <a:r>
              <a:rPr lang="ro-RO" sz="1400" dirty="0"/>
              <a:t> </a:t>
            </a:r>
            <a:r>
              <a:rPr lang="ro-RO" sz="1400" dirty="0" err="1"/>
              <a:t>its</a:t>
            </a:r>
            <a:r>
              <a:rPr lang="ro-RO" sz="1400" dirty="0"/>
              <a:t> original </a:t>
            </a:r>
            <a:r>
              <a:rPr lang="ro-RO" sz="1400" dirty="0" err="1"/>
              <a:t>position</a:t>
            </a:r>
            <a:endParaRPr lang="ro-RO" sz="14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b="1" dirty="0"/>
              <a:t>Absolute </a:t>
            </a:r>
            <a:r>
              <a:rPr lang="ro-RO" sz="1400" dirty="0"/>
              <a:t>– </a:t>
            </a:r>
            <a:r>
              <a:rPr lang="ro-RO" sz="1400" dirty="0" err="1"/>
              <a:t>If</a:t>
            </a:r>
            <a:r>
              <a:rPr lang="ro-RO" sz="1400" dirty="0"/>
              <a:t> it </a:t>
            </a:r>
            <a:r>
              <a:rPr lang="ro-RO" sz="1400" dirty="0" err="1"/>
              <a:t>is</a:t>
            </a:r>
            <a:r>
              <a:rPr lang="ro-RO" sz="1400" dirty="0"/>
              <a:t> on a </a:t>
            </a:r>
            <a:r>
              <a:rPr lang="ro-RO" sz="1400" dirty="0" err="1"/>
              <a:t>child</a:t>
            </a:r>
            <a:r>
              <a:rPr lang="ro-RO" sz="1400" dirty="0"/>
              <a:t>, </a:t>
            </a:r>
            <a:r>
              <a:rPr lang="ro-RO" sz="1400" dirty="0" err="1"/>
              <a:t>the</a:t>
            </a:r>
            <a:r>
              <a:rPr lang="ro-RO" sz="1400" dirty="0"/>
              <a:t> </a:t>
            </a:r>
            <a:r>
              <a:rPr lang="ro-RO" sz="1400" dirty="0" err="1"/>
              <a:t>parent</a:t>
            </a:r>
            <a:r>
              <a:rPr lang="ro-RO" sz="1400" dirty="0"/>
              <a:t> </a:t>
            </a:r>
            <a:r>
              <a:rPr lang="ro-RO" sz="1400" dirty="0" err="1"/>
              <a:t>will</a:t>
            </a:r>
            <a:r>
              <a:rPr lang="ro-RO" sz="1400" dirty="0"/>
              <a:t> </a:t>
            </a:r>
            <a:r>
              <a:rPr lang="ro-RO" sz="1400" dirty="0" err="1"/>
              <a:t>behave</a:t>
            </a:r>
            <a:r>
              <a:rPr lang="ro-RO" sz="1400" dirty="0"/>
              <a:t> as it </a:t>
            </a:r>
            <a:r>
              <a:rPr lang="ro-RO" sz="1400" dirty="0" err="1"/>
              <a:t>doesn’t</a:t>
            </a:r>
            <a:r>
              <a:rPr lang="ro-RO" sz="1400" dirty="0"/>
              <a:t> exist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b="1" dirty="0" err="1"/>
              <a:t>Fixed</a:t>
            </a:r>
            <a:r>
              <a:rPr lang="ro-RO" sz="1400" b="1" dirty="0"/>
              <a:t> </a:t>
            </a:r>
            <a:r>
              <a:rPr lang="ro-RO" sz="1400" dirty="0"/>
              <a:t>- Similar </a:t>
            </a:r>
            <a:r>
              <a:rPr lang="ro-RO" sz="1400" dirty="0" err="1"/>
              <a:t>to</a:t>
            </a:r>
            <a:r>
              <a:rPr lang="ro-RO" sz="1400" dirty="0"/>
              <a:t> absolute, but </a:t>
            </a:r>
            <a:r>
              <a:rPr lang="ro-RO" sz="1400" dirty="0" err="1"/>
              <a:t>not</a:t>
            </a:r>
            <a:r>
              <a:rPr lang="ro-RO" sz="1400" dirty="0"/>
              <a:t> </a:t>
            </a:r>
            <a:r>
              <a:rPr lang="ro-RO" sz="1400" dirty="0" err="1"/>
              <a:t>affected</a:t>
            </a:r>
            <a:r>
              <a:rPr lang="ro-RO" sz="1400" dirty="0"/>
              <a:t> </a:t>
            </a:r>
            <a:r>
              <a:rPr lang="ro-RO" sz="1400" dirty="0" err="1"/>
              <a:t>by</a:t>
            </a:r>
            <a:r>
              <a:rPr lang="ro-RO" sz="1400" dirty="0"/>
              <a:t> </a:t>
            </a:r>
            <a:r>
              <a:rPr lang="ro-RO" sz="1400" dirty="0" err="1"/>
              <a:t>scrolling</a:t>
            </a: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endParaRPr lang="ro-RO" sz="1600" b="1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b="1" dirty="0" err="1"/>
              <a:t>How</a:t>
            </a:r>
            <a:r>
              <a:rPr lang="ro-RO" sz="1600" b="1" dirty="0"/>
              <a:t> do </a:t>
            </a:r>
            <a:r>
              <a:rPr lang="ro-RO" sz="1600" b="1" dirty="0" err="1"/>
              <a:t>we</a:t>
            </a:r>
            <a:r>
              <a:rPr lang="ro-RO" sz="1600" b="1" dirty="0"/>
              <a:t> </a:t>
            </a:r>
            <a:r>
              <a:rPr lang="ro-RO" sz="1600" b="1" dirty="0" err="1"/>
              <a:t>center</a:t>
            </a:r>
            <a:r>
              <a:rPr lang="ro-RO" sz="1600" b="1" dirty="0"/>
              <a:t> </a:t>
            </a:r>
            <a:r>
              <a:rPr lang="ro-RO" sz="1600" b="1" dirty="0" err="1"/>
              <a:t>the</a:t>
            </a:r>
            <a:r>
              <a:rPr lang="ro-RO" sz="1600" b="1" dirty="0"/>
              <a:t> content?</a:t>
            </a:r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596611-FDC7-C449-BC6D-E7A87AA20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012200"/>
            <a:ext cx="1955800" cy="2628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8EC5F8-1B4E-6E45-BEAB-45F44F5A0E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3278" y="2937408"/>
            <a:ext cx="2522285" cy="2142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FC7031-63F1-BE4A-A92D-DCFD62E94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019800"/>
            <a:ext cx="1755972" cy="2655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C3E47-4678-EE42-BBBF-7020F06817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3969627"/>
            <a:ext cx="4505184" cy="1090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6EA3F-F143-524A-B08C-E108983DEA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0742" y="1019800"/>
            <a:ext cx="1418487" cy="2624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8DFBFA-24B8-4046-AC5D-02226EBA46D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14"/>
          <a:stretch/>
        </p:blipFill>
        <p:spPr>
          <a:xfrm>
            <a:off x="5014439" y="3838158"/>
            <a:ext cx="3026722" cy="1241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813E56-FFBF-654A-BF89-1794B34E2E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6250" y="888832"/>
            <a:ext cx="4483100" cy="2933700"/>
          </a:xfrm>
          <a:prstGeom prst="rect">
            <a:avLst/>
          </a:prstGeom>
        </p:spPr>
      </p:pic>
      <p:pic>
        <p:nvPicPr>
          <p:cNvPr id="12" name="Screen Recording 2021-08-09 at 15.45.30" descr="Screen Recording 2021-08-09 at 15.45.30">
            <a:hlinkClick r:id="" action="ppaction://media"/>
            <a:extLst>
              <a:ext uri="{FF2B5EF4-FFF2-40B4-BE49-F238E27FC236}">
                <a16:creationId xmlns:a16="http://schemas.microsoft.com/office/drawing/2014/main" id="{4F47B09D-6782-0342-AF17-733B2AE3C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886015" y="919739"/>
            <a:ext cx="3431685" cy="3882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0ECDD1-9FE0-1F42-ADDB-597788CC51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17200" y="888832"/>
            <a:ext cx="2667000" cy="347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000EE7-B025-7948-947B-392EAD5EB6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13838" y="1841500"/>
            <a:ext cx="1714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83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FLEXBOX</a:t>
            </a:r>
            <a:endParaRPr dirty="0"/>
          </a:p>
        </p:txBody>
      </p:sp>
      <p:sp>
        <p:nvSpPr>
          <p:cNvPr id="60" name="Google Shape;361;p30">
            <a:extLst>
              <a:ext uri="{FF2B5EF4-FFF2-40B4-BE49-F238E27FC236}">
                <a16:creationId xmlns:a16="http://schemas.microsoft.com/office/drawing/2014/main" id="{04595553-1FE2-554C-B58A-E90D70761A8D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800" dirty="0" err="1"/>
              <a:t>What</a:t>
            </a:r>
            <a:r>
              <a:rPr lang="ro-RO" sz="1800" dirty="0"/>
              <a:t> </a:t>
            </a:r>
            <a:r>
              <a:rPr lang="ro-RO" sz="1800" dirty="0" err="1"/>
              <a:t>is</a:t>
            </a:r>
            <a:r>
              <a:rPr lang="ro-RO" sz="1800" dirty="0"/>
              <a:t> </a:t>
            </a:r>
            <a:r>
              <a:rPr lang="ro-RO" sz="1800" dirty="0" err="1"/>
              <a:t>Flexbox</a:t>
            </a:r>
            <a:r>
              <a:rPr lang="ro-RO" sz="1800" dirty="0"/>
              <a:t>?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400" dirty="0"/>
              <a:t>A </a:t>
            </a:r>
            <a:r>
              <a:rPr lang="ro-RO" sz="1400" dirty="0" err="1"/>
              <a:t>one</a:t>
            </a:r>
            <a:r>
              <a:rPr lang="ro-RO" sz="1400" dirty="0"/>
              <a:t>-dimensional layout </a:t>
            </a:r>
            <a:r>
              <a:rPr lang="ro-RO" sz="1400" dirty="0" err="1"/>
              <a:t>method</a:t>
            </a:r>
            <a:r>
              <a:rPr lang="ro-RO" sz="1400" dirty="0"/>
              <a:t> for </a:t>
            </a:r>
            <a:r>
              <a:rPr lang="ro-RO" sz="1400" dirty="0" err="1"/>
              <a:t>arranging</a:t>
            </a:r>
            <a:r>
              <a:rPr lang="ro-RO" sz="1400" dirty="0"/>
              <a:t> </a:t>
            </a:r>
            <a:r>
              <a:rPr lang="ro-RO" sz="1400" dirty="0" err="1"/>
              <a:t>items</a:t>
            </a:r>
            <a:r>
              <a:rPr lang="ro-RO" sz="1400" dirty="0"/>
              <a:t> in </a:t>
            </a:r>
            <a:r>
              <a:rPr lang="ro-RO" sz="1400" dirty="0" err="1"/>
              <a:t>rows</a:t>
            </a:r>
            <a:r>
              <a:rPr lang="ro-RO" sz="1400" dirty="0"/>
              <a:t> or </a:t>
            </a:r>
            <a:r>
              <a:rPr lang="ro-RO" sz="1400" dirty="0" err="1"/>
              <a:t>columns</a:t>
            </a:r>
            <a:endParaRPr lang="ro-RO" sz="14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800" dirty="0" err="1"/>
              <a:t>How</a:t>
            </a:r>
            <a:r>
              <a:rPr lang="ro-RO" sz="1800" dirty="0"/>
              <a:t> do </a:t>
            </a:r>
            <a:r>
              <a:rPr lang="ro-RO" sz="1800" dirty="0" err="1"/>
              <a:t>we</a:t>
            </a:r>
            <a:r>
              <a:rPr lang="ro-RO" sz="1800" dirty="0"/>
              <a:t> </a:t>
            </a:r>
            <a:r>
              <a:rPr lang="ro-RO" sz="1800" dirty="0" err="1"/>
              <a:t>use</a:t>
            </a:r>
            <a:r>
              <a:rPr lang="ro-RO" sz="1800" dirty="0"/>
              <a:t> it?</a:t>
            </a:r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CBD254-4DB5-AE4D-9DD2-0E6B064F2CE0}"/>
              </a:ext>
            </a:extLst>
          </p:cNvPr>
          <p:cNvSpPr txBox="1"/>
          <p:nvPr/>
        </p:nvSpPr>
        <p:spPr>
          <a:xfrm>
            <a:off x="1906045" y="1679683"/>
            <a:ext cx="53319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sz="8000" b="1" dirty="0">
                <a:solidFill>
                  <a:schemeClr val="lt1"/>
                </a:solidFill>
                <a:latin typeface="Anaheim"/>
                <a:sym typeface="Anaheim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9980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RESPONSIVE</a:t>
            </a:r>
            <a:endParaRPr dirty="0"/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sp>
        <p:nvSpPr>
          <p:cNvPr id="7" name="Google Shape;361;p30">
            <a:extLst>
              <a:ext uri="{FF2B5EF4-FFF2-40B4-BE49-F238E27FC236}">
                <a16:creationId xmlns:a16="http://schemas.microsoft.com/office/drawing/2014/main" id="{6E035595-88BA-E140-B6AB-DB8E12B5B7BE}"/>
              </a:ext>
            </a:extLst>
          </p:cNvPr>
          <p:cNvSpPr txBox="1">
            <a:spLocks/>
          </p:cNvSpPr>
          <p:nvPr/>
        </p:nvSpPr>
        <p:spPr>
          <a:xfrm>
            <a:off x="574862" y="1012200"/>
            <a:ext cx="3512700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800" dirty="0" err="1"/>
              <a:t>Responsive</a:t>
            </a:r>
            <a:r>
              <a:rPr lang="ro-RO" sz="1800" dirty="0"/>
              <a:t>?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Makes</a:t>
            </a:r>
            <a:r>
              <a:rPr lang="ro-RO" sz="1600" dirty="0"/>
              <a:t> </a:t>
            </a:r>
            <a:r>
              <a:rPr lang="ro-RO" sz="1600" dirty="0" err="1"/>
              <a:t>our</a:t>
            </a:r>
            <a:r>
              <a:rPr lang="ro-RO" sz="1600" dirty="0"/>
              <a:t> </a:t>
            </a:r>
            <a:r>
              <a:rPr lang="ro-RO" sz="1600" dirty="0" err="1"/>
              <a:t>pages</a:t>
            </a:r>
            <a:r>
              <a:rPr lang="ro-RO" sz="1600" dirty="0"/>
              <a:t> look </a:t>
            </a:r>
            <a:r>
              <a:rPr lang="ro-RO" sz="1600" dirty="0" err="1"/>
              <a:t>good</a:t>
            </a:r>
            <a:r>
              <a:rPr lang="ro-RO" sz="1600" dirty="0"/>
              <a:t> on </a:t>
            </a:r>
            <a:r>
              <a:rPr lang="ro-RO" sz="1600" dirty="0" err="1"/>
              <a:t>all</a:t>
            </a:r>
            <a:r>
              <a:rPr lang="ro-RO" sz="1600" dirty="0"/>
              <a:t> </a:t>
            </a:r>
            <a:r>
              <a:rPr lang="ro-RO" sz="1600" dirty="0" err="1"/>
              <a:t>devices</a:t>
            </a:r>
            <a:endParaRPr lang="ro-RO" sz="16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Uses</a:t>
            </a:r>
            <a:r>
              <a:rPr lang="ro-RO" sz="1600" dirty="0"/>
              <a:t> </a:t>
            </a:r>
            <a:r>
              <a:rPr lang="ro-RO" sz="1600" dirty="0" err="1"/>
              <a:t>only</a:t>
            </a:r>
            <a:r>
              <a:rPr lang="ro-RO" sz="1600" dirty="0"/>
              <a:t> HTML </a:t>
            </a:r>
            <a:r>
              <a:rPr lang="ro-RO" sz="1600" dirty="0" err="1"/>
              <a:t>and</a:t>
            </a:r>
            <a:r>
              <a:rPr lang="ro-RO" sz="1600" dirty="0"/>
              <a:t> CSS</a:t>
            </a:r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800" dirty="0" err="1"/>
              <a:t>Units</a:t>
            </a:r>
            <a:r>
              <a:rPr lang="ro-RO" sz="1800" dirty="0"/>
              <a:t> 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b="1" dirty="0"/>
              <a:t>Absolute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Px</a:t>
            </a:r>
            <a:r>
              <a:rPr lang="ro-RO" sz="1600" dirty="0"/>
              <a:t>– Pixel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Pt– Point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Pc</a:t>
            </a:r>
            <a:r>
              <a:rPr lang="ro-RO" sz="1600" dirty="0"/>
              <a:t> – </a:t>
            </a:r>
            <a:r>
              <a:rPr lang="ro-RO" sz="1600" dirty="0" err="1"/>
              <a:t>Picas</a:t>
            </a:r>
            <a:endParaRPr lang="ro-RO" sz="1600" dirty="0"/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In – Inch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Cm – </a:t>
            </a:r>
            <a:r>
              <a:rPr lang="ro-RO" sz="1600" dirty="0" err="1"/>
              <a:t>Centimeter</a:t>
            </a:r>
            <a:endParaRPr lang="ro-RO" sz="1600" dirty="0"/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Mm - </a:t>
            </a:r>
            <a:r>
              <a:rPr lang="ro-RO" sz="1600" dirty="0" err="1"/>
              <a:t>Milimeter</a:t>
            </a:r>
            <a:endParaRPr lang="ro-RO" sz="1600" dirty="0"/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endParaRPr lang="ro-RO" sz="1600" dirty="0"/>
          </a:p>
        </p:txBody>
      </p:sp>
      <p:pic>
        <p:nvPicPr>
          <p:cNvPr id="1026" name="Picture 2" descr="How CSS3 Supports Developing Responsive Design Websites">
            <a:extLst>
              <a:ext uri="{FF2B5EF4-FFF2-40B4-BE49-F238E27FC236}">
                <a16:creationId xmlns:a16="http://schemas.microsoft.com/office/drawing/2014/main" id="{674B5323-0DDC-3240-9D54-9A41F957C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40" y="1012200"/>
            <a:ext cx="3576623" cy="283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3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RESPONSIVE #2</a:t>
            </a:r>
            <a:endParaRPr dirty="0"/>
          </a:p>
        </p:txBody>
      </p:sp>
      <p:pic>
        <p:nvPicPr>
          <p:cNvPr id="19" name="Picture 18" hidden="1">
            <a:extLst>
              <a:ext uri="{FF2B5EF4-FFF2-40B4-BE49-F238E27FC236}">
                <a16:creationId xmlns:a16="http://schemas.microsoft.com/office/drawing/2014/main" id="{6504103C-8505-8442-94B6-CE05BBA8E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868" y="2230581"/>
            <a:ext cx="5247713" cy="2848915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2D0E3FE7-A769-D145-833E-B079641B7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216316"/>
            <a:ext cx="3297380" cy="1907849"/>
          </a:xfrm>
          <a:prstGeom prst="rect">
            <a:avLst/>
          </a:prstGeom>
        </p:spPr>
      </p:pic>
      <p:sp>
        <p:nvSpPr>
          <p:cNvPr id="7" name="Google Shape;361;p30">
            <a:extLst>
              <a:ext uri="{FF2B5EF4-FFF2-40B4-BE49-F238E27FC236}">
                <a16:creationId xmlns:a16="http://schemas.microsoft.com/office/drawing/2014/main" id="{6E035595-88BA-E140-B6AB-DB8E12B5B7BE}"/>
              </a:ext>
            </a:extLst>
          </p:cNvPr>
          <p:cNvSpPr txBox="1">
            <a:spLocks/>
          </p:cNvSpPr>
          <p:nvPr/>
        </p:nvSpPr>
        <p:spPr>
          <a:xfrm>
            <a:off x="574861" y="1012200"/>
            <a:ext cx="4595949" cy="40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naheim"/>
              <a:buNone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800" dirty="0" err="1"/>
              <a:t>Units</a:t>
            </a:r>
            <a:r>
              <a:rPr lang="ro-RO" sz="1800" dirty="0"/>
              <a:t> 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b="1" dirty="0"/>
              <a:t>Relative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Em</a:t>
            </a:r>
            <a:r>
              <a:rPr lang="ro-RO" sz="1600" dirty="0"/>
              <a:t> – Relative </a:t>
            </a:r>
            <a:r>
              <a:rPr lang="ro-RO" sz="1600" dirty="0" err="1"/>
              <a:t>to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font-</a:t>
            </a:r>
            <a:r>
              <a:rPr lang="ro-RO" sz="1600" dirty="0" err="1"/>
              <a:t>size</a:t>
            </a:r>
            <a:r>
              <a:rPr lang="ro-RO" sz="1600" dirty="0"/>
              <a:t> of </a:t>
            </a:r>
            <a:r>
              <a:rPr lang="ro-RO" sz="1600" dirty="0" err="1"/>
              <a:t>the</a:t>
            </a:r>
            <a:r>
              <a:rPr lang="ro-RO" sz="1600" dirty="0"/>
              <a:t> element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% - Relative </a:t>
            </a:r>
            <a:r>
              <a:rPr lang="ro-RO" sz="1600" dirty="0" err="1"/>
              <a:t>to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</a:t>
            </a:r>
            <a:r>
              <a:rPr lang="ro-RO" sz="1600" dirty="0" err="1"/>
              <a:t>parent</a:t>
            </a:r>
            <a:r>
              <a:rPr lang="ro-RO" sz="1600" dirty="0"/>
              <a:t> element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Rem – Relative </a:t>
            </a:r>
            <a:r>
              <a:rPr lang="ro-RO" sz="1600" dirty="0" err="1"/>
              <a:t>to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</a:t>
            </a:r>
            <a:r>
              <a:rPr lang="ro-RO" sz="1600" dirty="0" err="1"/>
              <a:t>root</a:t>
            </a:r>
            <a:r>
              <a:rPr lang="ro-RO" sz="1600" dirty="0"/>
              <a:t> element</a:t>
            </a:r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Vw</a:t>
            </a:r>
            <a:r>
              <a:rPr lang="ro-RO" sz="1600" dirty="0"/>
              <a:t>– </a:t>
            </a:r>
            <a:r>
              <a:rPr lang="ro-RO" sz="1600" dirty="0" err="1"/>
              <a:t>Viewport</a:t>
            </a:r>
            <a:r>
              <a:rPr lang="ro-RO" sz="1600" dirty="0"/>
              <a:t> </a:t>
            </a:r>
            <a:r>
              <a:rPr lang="ro-RO" sz="1600" dirty="0" err="1"/>
              <a:t>width</a:t>
            </a:r>
            <a:endParaRPr lang="ro-RO" sz="1600" dirty="0"/>
          </a:p>
          <a:p>
            <a:pPr marL="1200150" lvl="2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 err="1"/>
              <a:t>Vh</a:t>
            </a:r>
            <a:r>
              <a:rPr lang="ro-RO" sz="1600" dirty="0"/>
              <a:t> – </a:t>
            </a:r>
            <a:r>
              <a:rPr lang="ro-RO" sz="1600" dirty="0" err="1"/>
              <a:t>Viewport</a:t>
            </a:r>
            <a:r>
              <a:rPr lang="ro-RO" sz="1600" dirty="0"/>
              <a:t> </a:t>
            </a:r>
            <a:r>
              <a:rPr lang="ro-RO" sz="1600" dirty="0" err="1"/>
              <a:t>height</a:t>
            </a:r>
            <a:endParaRPr lang="ro-RO" sz="1600" dirty="0"/>
          </a:p>
          <a:p>
            <a:pPr marL="285750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800" dirty="0"/>
              <a:t>Media </a:t>
            </a:r>
            <a:r>
              <a:rPr lang="ro-RO" sz="1800" dirty="0" err="1"/>
              <a:t>Queries</a:t>
            </a:r>
            <a:endParaRPr lang="ro-RO" sz="1800" dirty="0"/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CSS </a:t>
            </a:r>
            <a:r>
              <a:rPr lang="ro-RO" sz="1600" dirty="0" err="1"/>
              <a:t>techinque</a:t>
            </a:r>
            <a:r>
              <a:rPr lang="ro-RO" sz="1600" dirty="0"/>
              <a:t> </a:t>
            </a:r>
            <a:r>
              <a:rPr lang="ro-RO" sz="1600" dirty="0" err="1"/>
              <a:t>introduced</a:t>
            </a:r>
            <a:r>
              <a:rPr lang="ro-RO" sz="1600" dirty="0"/>
              <a:t> in CSS3.</a:t>
            </a:r>
          </a:p>
          <a:p>
            <a:pPr marL="742950" lvl="1" indent="-285750" algn="l">
              <a:buSzPct val="110000"/>
              <a:buFont typeface="Arial" panose="020B0604020202020204" pitchFamily="34" charset="0"/>
              <a:buChar char="•"/>
            </a:pPr>
            <a:r>
              <a:rPr lang="ro-RO" sz="1600" dirty="0"/>
              <a:t>@media </a:t>
            </a:r>
            <a:r>
              <a:rPr lang="ro-RO" sz="1600" dirty="0" err="1"/>
              <a:t>rule</a:t>
            </a:r>
            <a:r>
              <a:rPr lang="ro-RO" sz="1600" dirty="0"/>
              <a:t> </a:t>
            </a:r>
            <a:r>
              <a:rPr lang="ro-RO" sz="1600" dirty="0" err="1"/>
              <a:t>to</a:t>
            </a:r>
            <a:r>
              <a:rPr lang="ro-RO" sz="1600" dirty="0"/>
              <a:t> include CSS </a:t>
            </a:r>
            <a:r>
              <a:rPr lang="ro-RO" sz="1600" dirty="0" err="1"/>
              <a:t>if</a:t>
            </a:r>
            <a:r>
              <a:rPr lang="ro-RO" sz="1600" dirty="0"/>
              <a:t> a </a:t>
            </a:r>
            <a:r>
              <a:rPr lang="ro-RO" sz="1600" dirty="0" err="1"/>
              <a:t>condition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</a:t>
            </a:r>
            <a:r>
              <a:rPr lang="ro-RO" sz="1600" dirty="0" err="1"/>
              <a:t>true</a:t>
            </a:r>
            <a:endParaRPr lang="ro-RO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9771FB-8B0C-1F45-B0A8-804BD4383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250" y="702300"/>
            <a:ext cx="2311400" cy="3429000"/>
          </a:xfrm>
          <a:prstGeom prst="rect">
            <a:avLst/>
          </a:prstGeom>
        </p:spPr>
      </p:pic>
      <p:pic>
        <p:nvPicPr>
          <p:cNvPr id="3" name="Screen Recording 2021-08-09 at 17.13.24" descr="Screen Recording 2021-08-09 at 17.13.24">
            <a:hlinkClick r:id="" action="ppaction://media"/>
            <a:extLst>
              <a:ext uri="{FF2B5EF4-FFF2-40B4-BE49-F238E27FC236}">
                <a16:creationId xmlns:a16="http://schemas.microsoft.com/office/drawing/2014/main" id="{AEA4877D-F784-AC40-A485-EFFB1330F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773" y="1012200"/>
            <a:ext cx="6167336" cy="30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423750" y="1221417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W3Schools</a:t>
            </a:r>
            <a:endParaRPr dirty="0"/>
          </a:p>
        </p:txBody>
      </p:sp>
      <p:sp>
        <p:nvSpPr>
          <p:cNvPr id="453" name="Google Shape;453;p36"/>
          <p:cNvSpPr txBox="1">
            <a:spLocks noGrp="1"/>
          </p:cNvSpPr>
          <p:nvPr>
            <p:ph type="subTitle" idx="1"/>
          </p:nvPr>
        </p:nvSpPr>
        <p:spPr>
          <a:xfrm>
            <a:off x="3423600" y="1759717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GB" dirty="0">
                <a:hlinkClick r:id="rId3"/>
              </a:rPr>
              <a:t>https://www.w3schools.com/</a:t>
            </a:r>
            <a:r>
              <a:rPr lang="en-GB" dirty="0" err="1">
                <a:hlinkClick r:id="rId3"/>
              </a:rPr>
              <a:t>cssref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css_selectors.asp</a:t>
            </a:r>
            <a:endParaRPr dirty="0"/>
          </a:p>
        </p:txBody>
      </p:sp>
      <p:sp>
        <p:nvSpPr>
          <p:cNvPr id="454" name="Google Shape;454;p36"/>
          <p:cNvSpPr txBox="1">
            <a:spLocks noGrp="1"/>
          </p:cNvSpPr>
          <p:nvPr>
            <p:ph type="subTitle" idx="2"/>
          </p:nvPr>
        </p:nvSpPr>
        <p:spPr>
          <a:xfrm>
            <a:off x="3324386" y="2975230"/>
            <a:ext cx="2395714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GB" dirty="0">
                <a:hlinkClick r:id="rId4"/>
              </a:rPr>
              <a:t>https://</a:t>
            </a:r>
            <a:r>
              <a:rPr lang="en-GB" dirty="0" err="1">
                <a:hlinkClick r:id="rId4"/>
              </a:rPr>
              <a:t>getbootstrap.com</a:t>
            </a:r>
            <a:r>
              <a:rPr lang="en-GB" dirty="0">
                <a:hlinkClick r:id="rId4"/>
              </a:rPr>
              <a:t>/</a:t>
            </a:r>
            <a:endParaRPr dirty="0"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4"/>
          </p:nvPr>
        </p:nvSpPr>
        <p:spPr>
          <a:xfrm>
            <a:off x="3423750" y="4190742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GB" dirty="0">
                <a:hlinkClick r:id="rId5"/>
              </a:rPr>
              <a:t>https://</a:t>
            </a:r>
            <a:r>
              <a:rPr lang="en-GB" dirty="0" err="1">
                <a:hlinkClick r:id="rId5"/>
              </a:rPr>
              <a:t>css-tricks.com</a:t>
            </a:r>
            <a:r>
              <a:rPr lang="en-GB" dirty="0">
                <a:hlinkClick r:id="rId5"/>
              </a:rPr>
              <a:t>/</a:t>
            </a:r>
            <a:endParaRPr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5"/>
          </p:nvPr>
        </p:nvSpPr>
        <p:spPr>
          <a:xfrm>
            <a:off x="3423750" y="3652420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CSS-TRICKS</a:t>
            </a:r>
            <a:endParaRPr dirty="0"/>
          </a:p>
        </p:txBody>
      </p:sp>
      <p:sp>
        <p:nvSpPr>
          <p:cNvPr id="9" name="Google Shape;434;p35">
            <a:extLst>
              <a:ext uri="{FF2B5EF4-FFF2-40B4-BE49-F238E27FC236}">
                <a16:creationId xmlns:a16="http://schemas.microsoft.com/office/drawing/2014/main" id="{8B786B1B-9769-E349-827E-30E8665BF4BB}"/>
              </a:ext>
            </a:extLst>
          </p:cNvPr>
          <p:cNvSpPr txBox="1">
            <a:spLocks/>
          </p:cNvSpPr>
          <p:nvPr/>
        </p:nvSpPr>
        <p:spPr>
          <a:xfrm>
            <a:off x="1278000" y="3432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000" dirty="0">
                <a:solidFill>
                  <a:schemeClr val="bg2"/>
                </a:solidFill>
              </a:rPr>
              <a:t>LEARN MORE</a:t>
            </a:r>
          </a:p>
        </p:txBody>
      </p:sp>
      <p:sp>
        <p:nvSpPr>
          <p:cNvPr id="12" name="Google Shape;452;p36">
            <a:extLst>
              <a:ext uri="{FF2B5EF4-FFF2-40B4-BE49-F238E27FC236}">
                <a16:creationId xmlns:a16="http://schemas.microsoft.com/office/drawing/2014/main" id="{5C4963FC-F2AE-A442-AE59-83483D9C6C52}"/>
              </a:ext>
            </a:extLst>
          </p:cNvPr>
          <p:cNvSpPr txBox="1">
            <a:spLocks/>
          </p:cNvSpPr>
          <p:nvPr/>
        </p:nvSpPr>
        <p:spPr>
          <a:xfrm>
            <a:off x="3423600" y="2298040"/>
            <a:ext cx="22965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28824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—Alan Kay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2521800" y="2167500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br>
              <a:rPr lang="en-GB" dirty="0"/>
            </a:br>
            <a:r>
              <a:rPr lang="en-GB" dirty="0"/>
              <a:t>“The most disastrous thing that you can ever learn is your first programming language.”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184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2000" y="919299"/>
            <a:ext cx="4299614" cy="3304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ro-RO" dirty="0" err="1"/>
              <a:t>What’s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functionality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„alt” </a:t>
            </a:r>
            <a:r>
              <a:rPr lang="ro-RO" dirty="0" err="1"/>
              <a:t>attribute</a:t>
            </a:r>
            <a:r>
              <a:rPr lang="ro-RO" dirty="0"/>
              <a:t>?</a:t>
            </a:r>
          </a:p>
          <a:p>
            <a:pPr marL="742950" lvl="1" indent="-285750"/>
            <a:r>
              <a:rPr lang="ro-RO" dirty="0"/>
              <a:t>It </a:t>
            </a:r>
            <a:r>
              <a:rPr lang="ro-RO" dirty="0" err="1"/>
              <a:t>specificies</a:t>
            </a:r>
            <a:r>
              <a:rPr lang="ro-RO" dirty="0"/>
              <a:t> an alternate text, </a:t>
            </a:r>
            <a:r>
              <a:rPr lang="ro-RO" dirty="0" err="1"/>
              <a:t>if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image</a:t>
            </a:r>
            <a:r>
              <a:rPr lang="ro-RO" dirty="0"/>
              <a:t> </a:t>
            </a:r>
            <a:r>
              <a:rPr lang="ro-RO" dirty="0" err="1"/>
              <a:t>cannot</a:t>
            </a:r>
            <a:r>
              <a:rPr lang="ro-RO" dirty="0"/>
              <a:t> </a:t>
            </a:r>
            <a:r>
              <a:rPr lang="ro-RO" dirty="0" err="1"/>
              <a:t>be</a:t>
            </a:r>
            <a:r>
              <a:rPr lang="ro-RO" dirty="0"/>
              <a:t> </a:t>
            </a:r>
            <a:r>
              <a:rPr lang="ro-RO" dirty="0" err="1"/>
              <a:t>displayed</a:t>
            </a:r>
            <a:endParaRPr lang="ro-RO" dirty="0"/>
          </a:p>
          <a:p>
            <a:pPr marL="285750" indent="-285750" algn="l"/>
            <a:r>
              <a:rPr lang="ro-RO" dirty="0" err="1"/>
              <a:t>What’s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difference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div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span</a:t>
            </a:r>
            <a:r>
              <a:rPr lang="ro-RO" dirty="0"/>
              <a:t>?</a:t>
            </a:r>
          </a:p>
          <a:p>
            <a:pPr marL="742950" lvl="1" indent="-285750"/>
            <a:r>
              <a:rPr lang="ro-RO" dirty="0"/>
              <a:t>Div </a:t>
            </a:r>
            <a:r>
              <a:rPr lang="ro-RO" dirty="0" err="1"/>
              <a:t>is</a:t>
            </a:r>
            <a:r>
              <a:rPr lang="ro-RO" dirty="0"/>
              <a:t> a </a:t>
            </a:r>
            <a:r>
              <a:rPr lang="ro-RO" dirty="0" err="1"/>
              <a:t>block</a:t>
            </a:r>
            <a:r>
              <a:rPr lang="ro-RO" dirty="0"/>
              <a:t> element,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span</a:t>
            </a:r>
            <a:r>
              <a:rPr lang="ro-RO" dirty="0"/>
              <a:t> an </a:t>
            </a:r>
            <a:r>
              <a:rPr lang="ro-RO" dirty="0" err="1"/>
              <a:t>inline</a:t>
            </a:r>
            <a:r>
              <a:rPr lang="ro-RO" dirty="0"/>
              <a:t> </a:t>
            </a:r>
            <a:r>
              <a:rPr lang="ro-RO" dirty="0" err="1"/>
              <a:t>one</a:t>
            </a:r>
            <a:endParaRPr lang="ro-RO" dirty="0"/>
          </a:p>
          <a:p>
            <a:pPr marL="285750" indent="-285750" algn="l"/>
            <a:r>
              <a:rPr lang="ro-RO" dirty="0" err="1"/>
              <a:t>Name</a:t>
            </a:r>
            <a:r>
              <a:rPr lang="ro-RO" dirty="0"/>
              <a:t> </a:t>
            </a:r>
            <a:r>
              <a:rPr lang="ro-RO" dirty="0" err="1"/>
              <a:t>some</a:t>
            </a:r>
            <a:r>
              <a:rPr lang="ro-RO" dirty="0"/>
              <a:t> HTML5 </a:t>
            </a:r>
            <a:r>
              <a:rPr lang="ro-RO" dirty="0" err="1"/>
              <a:t>tags</a:t>
            </a:r>
            <a:endParaRPr lang="ro-RO" dirty="0"/>
          </a:p>
          <a:p>
            <a:pPr marL="742950" lvl="1" indent="-285750"/>
            <a:r>
              <a:rPr lang="ro-RO" dirty="0"/>
              <a:t>&lt;</a:t>
            </a:r>
            <a:r>
              <a:rPr lang="ro-RO" dirty="0" err="1"/>
              <a:t>header</a:t>
            </a:r>
            <a:r>
              <a:rPr lang="ro-RO" dirty="0"/>
              <a:t>&gt;,&lt;</a:t>
            </a:r>
            <a:r>
              <a:rPr lang="ro-RO" dirty="0" err="1"/>
              <a:t>article</a:t>
            </a:r>
            <a:r>
              <a:rPr lang="ro-RO" dirty="0"/>
              <a:t>&gt;,&lt;</a:t>
            </a:r>
            <a:r>
              <a:rPr lang="ro-RO" dirty="0" err="1"/>
              <a:t>main</a:t>
            </a:r>
            <a:r>
              <a:rPr lang="ro-RO" dirty="0"/>
              <a:t>&gt;</a:t>
            </a:r>
          </a:p>
          <a:p>
            <a:pPr marL="285750" indent="-285750" algn="l"/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add</a:t>
            </a:r>
            <a:r>
              <a:rPr lang="ro-RO" dirty="0"/>
              <a:t> CSS </a:t>
            </a:r>
            <a:r>
              <a:rPr lang="ro-RO" dirty="0" err="1"/>
              <a:t>style</a:t>
            </a:r>
            <a:r>
              <a:rPr lang="ro-RO" dirty="0"/>
              <a:t>?</a:t>
            </a:r>
          </a:p>
          <a:p>
            <a:pPr marL="742950" lvl="1" indent="-285750"/>
            <a:r>
              <a:rPr lang="ro-RO" dirty="0" err="1"/>
              <a:t>Internal</a:t>
            </a:r>
            <a:r>
              <a:rPr lang="ro-RO" dirty="0"/>
              <a:t>, </a:t>
            </a:r>
            <a:r>
              <a:rPr lang="ro-RO" dirty="0" err="1"/>
              <a:t>external</a:t>
            </a:r>
            <a:r>
              <a:rPr lang="ro-RO" dirty="0"/>
              <a:t>, </a:t>
            </a:r>
            <a:r>
              <a:rPr lang="ro-RO" dirty="0" err="1"/>
              <a:t>inline</a:t>
            </a:r>
            <a:endParaRPr lang="ro-RO" dirty="0"/>
          </a:p>
          <a:p>
            <a:pPr marL="285750" indent="-285750" algn="l"/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box-model?</a:t>
            </a:r>
          </a:p>
          <a:p>
            <a:pPr marL="742950" lvl="1" indent="-285750"/>
            <a:r>
              <a:rPr lang="ro-RO" dirty="0"/>
              <a:t>A box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wraps</a:t>
            </a:r>
            <a:r>
              <a:rPr lang="ro-RO" dirty="0"/>
              <a:t> </a:t>
            </a:r>
            <a:r>
              <a:rPr lang="ro-RO" dirty="0" err="1"/>
              <a:t>around</a:t>
            </a:r>
            <a:r>
              <a:rPr lang="ro-RO" dirty="0"/>
              <a:t> </a:t>
            </a:r>
            <a:r>
              <a:rPr lang="ro-RO" dirty="0" err="1"/>
              <a:t>every</a:t>
            </a:r>
            <a:r>
              <a:rPr lang="ro-RO" dirty="0"/>
              <a:t> HTML element</a:t>
            </a:r>
          </a:p>
          <a:p>
            <a:pPr marL="285750" indent="-285750" algn="l"/>
            <a:r>
              <a:rPr lang="ro-RO" dirty="0" err="1"/>
              <a:t>How</a:t>
            </a:r>
            <a:r>
              <a:rPr lang="ro-RO" dirty="0"/>
              <a:t> do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center</a:t>
            </a:r>
            <a:r>
              <a:rPr lang="ro-RO" dirty="0"/>
              <a:t> an element ? (2 </a:t>
            </a:r>
            <a:r>
              <a:rPr lang="ro-RO" dirty="0" err="1"/>
              <a:t>examples</a:t>
            </a:r>
            <a:r>
              <a:rPr lang="ro-RO" dirty="0"/>
              <a:t>)</a:t>
            </a:r>
          </a:p>
          <a:p>
            <a:pPr marL="742950" lvl="1" indent="-285750"/>
            <a:r>
              <a:rPr lang="ro-RO" dirty="0" err="1"/>
              <a:t>Position</a:t>
            </a:r>
            <a:r>
              <a:rPr lang="ro-RO" dirty="0"/>
              <a:t>: relative (</a:t>
            </a:r>
            <a:r>
              <a:rPr lang="ro-RO" dirty="0" err="1"/>
              <a:t>parent</a:t>
            </a:r>
            <a:r>
              <a:rPr lang="ro-RO" dirty="0"/>
              <a:t>), </a:t>
            </a:r>
            <a:r>
              <a:rPr lang="ro-RO" dirty="0" err="1"/>
              <a:t>position:absolute</a:t>
            </a:r>
            <a:r>
              <a:rPr lang="ro-RO" dirty="0"/>
              <a:t>, top:50%, left: 50%, translate(-50%,-50%)</a:t>
            </a:r>
          </a:p>
          <a:p>
            <a:pPr marL="742950" lvl="1" indent="-285750"/>
            <a:r>
              <a:rPr lang="ro-RO" dirty="0"/>
              <a:t>Display: </a:t>
            </a:r>
            <a:r>
              <a:rPr lang="ro-RO" dirty="0" err="1"/>
              <a:t>flex</a:t>
            </a:r>
            <a:r>
              <a:rPr lang="ro-RO" dirty="0"/>
              <a:t> (</a:t>
            </a:r>
            <a:r>
              <a:rPr lang="ro-RO" dirty="0" err="1"/>
              <a:t>parent</a:t>
            </a:r>
            <a:r>
              <a:rPr lang="ro-RO" dirty="0"/>
              <a:t>), </a:t>
            </a:r>
            <a:r>
              <a:rPr lang="ro-RO" dirty="0" err="1"/>
              <a:t>justify-content:center</a:t>
            </a:r>
            <a:r>
              <a:rPr lang="ro-RO" dirty="0"/>
              <a:t>, </a:t>
            </a:r>
            <a:r>
              <a:rPr lang="ro-RO" dirty="0" err="1"/>
              <a:t>align-items:center</a:t>
            </a:r>
            <a:endParaRPr lang="ro-RO" dirty="0"/>
          </a:p>
          <a:p>
            <a:pPr marL="285750" indent="-285750" algn="l"/>
            <a:endParaRPr lang="ro-RO"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019861" y="428166"/>
            <a:ext cx="4531062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Frequent interview questions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96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2824456" y="1633342"/>
            <a:ext cx="3916387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To be continued after lunch…</a:t>
            </a:r>
            <a:endParaRPr sz="2400"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___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774790"/>
            <a:ext cx="3240300" cy="44239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Questions?</a:t>
            </a:r>
            <a:endParaRPr sz="3200" b="1" dirty="0"/>
          </a:p>
        </p:txBody>
      </p:sp>
      <p:grpSp>
        <p:nvGrpSpPr>
          <p:cNvPr id="900" name="Google Shape;900;p52"/>
          <p:cNvGrpSpPr/>
          <p:nvPr/>
        </p:nvGrpSpPr>
        <p:grpSpPr>
          <a:xfrm>
            <a:off x="4038098" y="2926312"/>
            <a:ext cx="1067804" cy="303977"/>
            <a:chOff x="3994909" y="3002512"/>
            <a:chExt cx="1067804" cy="303977"/>
          </a:xfrm>
        </p:grpSpPr>
        <p:grpSp>
          <p:nvGrpSpPr>
            <p:cNvPr id="901" name="Google Shape;901;p52"/>
            <p:cNvGrpSpPr/>
            <p:nvPr/>
          </p:nvGrpSpPr>
          <p:grpSpPr>
            <a:xfrm>
              <a:off x="4376840" y="3002512"/>
              <a:ext cx="303942" cy="303665"/>
              <a:chOff x="3314750" y="3817357"/>
              <a:chExt cx="356865" cy="356498"/>
            </a:xfrm>
          </p:grpSpPr>
          <p:sp>
            <p:nvSpPr>
              <p:cNvPr id="902" name="Google Shape;902;p52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2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2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2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" name="Google Shape;906;p52"/>
            <p:cNvGrpSpPr/>
            <p:nvPr/>
          </p:nvGrpSpPr>
          <p:grpSpPr>
            <a:xfrm>
              <a:off x="4758771" y="3002512"/>
              <a:ext cx="303942" cy="303665"/>
              <a:chOff x="3763184" y="3817357"/>
              <a:chExt cx="356865" cy="356498"/>
            </a:xfrm>
          </p:grpSpPr>
          <p:sp>
            <p:nvSpPr>
              <p:cNvPr id="907" name="Google Shape;907;p52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2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2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2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911;p52"/>
            <p:cNvGrpSpPr/>
            <p:nvPr/>
          </p:nvGrpSpPr>
          <p:grpSpPr>
            <a:xfrm>
              <a:off x="3994909" y="3002512"/>
              <a:ext cx="303942" cy="303977"/>
              <a:chOff x="2866317" y="3817357"/>
              <a:chExt cx="356865" cy="356865"/>
            </a:xfrm>
          </p:grpSpPr>
          <p:sp>
            <p:nvSpPr>
              <p:cNvPr id="912" name="Google Shape;912;p52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2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4299614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/>
            <a:r>
              <a:rPr lang="ro-RO" dirty="0" err="1"/>
              <a:t>What’s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functionality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„alt” </a:t>
            </a:r>
            <a:r>
              <a:rPr lang="ro-RO" dirty="0" err="1"/>
              <a:t>attribute</a:t>
            </a:r>
            <a:r>
              <a:rPr lang="ro-RO" dirty="0"/>
              <a:t>?</a:t>
            </a:r>
          </a:p>
          <a:p>
            <a:pPr marL="285750" indent="-285750" algn="l"/>
            <a:r>
              <a:rPr lang="ro-RO" dirty="0" err="1"/>
              <a:t>What’s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difference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div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span</a:t>
            </a:r>
            <a:r>
              <a:rPr lang="ro-RO" dirty="0"/>
              <a:t>?</a:t>
            </a:r>
          </a:p>
          <a:p>
            <a:pPr marL="285750" indent="-285750" algn="l"/>
            <a:r>
              <a:rPr lang="ro-RO" dirty="0" err="1"/>
              <a:t>Name</a:t>
            </a:r>
            <a:r>
              <a:rPr lang="ro-RO" dirty="0"/>
              <a:t> </a:t>
            </a:r>
            <a:r>
              <a:rPr lang="ro-RO" dirty="0" err="1"/>
              <a:t>some</a:t>
            </a:r>
            <a:r>
              <a:rPr lang="ro-RO" dirty="0"/>
              <a:t> HTML5 </a:t>
            </a:r>
            <a:r>
              <a:rPr lang="ro-RO" dirty="0" err="1"/>
              <a:t>tags</a:t>
            </a:r>
            <a:endParaRPr lang="ro-RO" dirty="0"/>
          </a:p>
          <a:p>
            <a:pPr marL="285750" indent="-285750" algn="l"/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add</a:t>
            </a:r>
            <a:r>
              <a:rPr lang="ro-RO" dirty="0"/>
              <a:t> CSS </a:t>
            </a:r>
            <a:r>
              <a:rPr lang="ro-RO" dirty="0" err="1"/>
              <a:t>style</a:t>
            </a:r>
            <a:r>
              <a:rPr lang="ro-RO" dirty="0"/>
              <a:t>?</a:t>
            </a:r>
          </a:p>
          <a:p>
            <a:pPr marL="285750" indent="-285750" algn="l"/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box-model?</a:t>
            </a:r>
          </a:p>
          <a:p>
            <a:pPr marL="285750" indent="-285750" algn="l"/>
            <a:r>
              <a:rPr lang="ro-RO" dirty="0" err="1"/>
              <a:t>How</a:t>
            </a:r>
            <a:r>
              <a:rPr lang="ro-RO" dirty="0"/>
              <a:t> do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center</a:t>
            </a:r>
            <a:r>
              <a:rPr lang="ro-RO" dirty="0"/>
              <a:t> an element ? (2 </a:t>
            </a:r>
            <a:r>
              <a:rPr lang="ro-RO" dirty="0" err="1"/>
              <a:t>examples</a:t>
            </a:r>
            <a:r>
              <a:rPr lang="ro-RO" dirty="0"/>
              <a:t>)</a:t>
            </a:r>
          </a:p>
          <a:p>
            <a:pPr marL="285750" indent="-285750" algn="l"/>
            <a:endParaRPr lang="ro-RO"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011769" y="1714800"/>
            <a:ext cx="4531062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Frequent interview questions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87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What is HTML?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0" y="1187644"/>
            <a:ext cx="3400023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</a:rPr>
              <a:t>INTRO INTO HTML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36AE5-52EB-1C48-B375-0C4998859C29}"/>
              </a:ext>
            </a:extLst>
          </p:cNvPr>
          <p:cNvSpPr txBox="1"/>
          <p:nvPr/>
        </p:nvSpPr>
        <p:spPr>
          <a:xfrm>
            <a:off x="609499" y="2402473"/>
            <a:ext cx="4638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600" dirty="0">
                <a:solidFill>
                  <a:schemeClr val="lt1"/>
                </a:solidFill>
                <a:latin typeface="Anaheim"/>
                <a:sym typeface="Anaheim"/>
              </a:rPr>
              <a:t>-HTML (Hyper Text Markup Language) – language for describing web pages</a:t>
            </a:r>
          </a:p>
          <a:p>
            <a:r>
              <a:rPr lang="en-RO" sz="1600" dirty="0">
                <a:solidFill>
                  <a:schemeClr val="lt1"/>
                </a:solidFill>
                <a:latin typeface="Anaheim"/>
                <a:sym typeface="Anaheim"/>
              </a:rPr>
              <a:t>-</a:t>
            </a:r>
            <a:r>
              <a:rPr lang="en-RO" sz="1600" b="1" dirty="0">
                <a:solidFill>
                  <a:schemeClr val="lt1"/>
                </a:solidFill>
                <a:latin typeface="Anaheim"/>
                <a:sym typeface="Anaheim"/>
              </a:rPr>
              <a:t>NOT </a:t>
            </a:r>
            <a:r>
              <a:rPr lang="en-RO" sz="1600" dirty="0">
                <a:solidFill>
                  <a:schemeClr val="lt1"/>
                </a:solidFill>
                <a:latin typeface="Anaheim"/>
                <a:sym typeface="Anaheim"/>
              </a:rPr>
              <a:t>a programming languate, it is a </a:t>
            </a:r>
            <a:r>
              <a:rPr lang="en-RO" sz="1600" b="1" dirty="0">
                <a:solidFill>
                  <a:schemeClr val="lt1"/>
                </a:solidFill>
                <a:latin typeface="Anaheim"/>
                <a:sym typeface="Anaheim"/>
              </a:rPr>
              <a:t>markup language</a:t>
            </a:r>
            <a:r>
              <a:rPr lang="en-RO" sz="1600" dirty="0">
                <a:solidFill>
                  <a:schemeClr val="lt1"/>
                </a:solidFill>
                <a:latin typeface="Anaheim"/>
                <a:sym typeface="Anaheim"/>
              </a:rPr>
              <a:t>, a set of</a:t>
            </a:r>
            <a:r>
              <a:rPr lang="en-RO" sz="1600" b="1" dirty="0">
                <a:solidFill>
                  <a:schemeClr val="lt1"/>
                </a:solidFill>
                <a:latin typeface="Anaheim"/>
                <a:sym typeface="Anaheim"/>
              </a:rPr>
              <a:t> markup tags</a:t>
            </a:r>
            <a:endParaRPr lang="en-RO" sz="1600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751;p48">
            <a:extLst>
              <a:ext uri="{FF2B5EF4-FFF2-40B4-BE49-F238E27FC236}">
                <a16:creationId xmlns:a16="http://schemas.microsoft.com/office/drawing/2014/main" id="{443BE2FC-A1A0-A54D-A6AA-0C2ABFB0473E}"/>
              </a:ext>
            </a:extLst>
          </p:cNvPr>
          <p:cNvSpPr/>
          <p:nvPr/>
        </p:nvSpPr>
        <p:spPr>
          <a:xfrm>
            <a:off x="7237879" y="2542874"/>
            <a:ext cx="187187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02B2D8-DF30-9546-8FDC-E89F4AEED4E7}"/>
              </a:ext>
            </a:extLst>
          </p:cNvPr>
          <p:cNvGrpSpPr/>
          <p:nvPr/>
        </p:nvGrpSpPr>
        <p:grpSpPr>
          <a:xfrm>
            <a:off x="5302738" y="1339099"/>
            <a:ext cx="2614576" cy="1875187"/>
            <a:chOff x="6964503" y="2985448"/>
            <a:chExt cx="2614576" cy="1875187"/>
          </a:xfrm>
        </p:grpSpPr>
        <p:sp>
          <p:nvSpPr>
            <p:cNvPr id="36" name="Google Shape;750;p48">
              <a:extLst>
                <a:ext uri="{FF2B5EF4-FFF2-40B4-BE49-F238E27FC236}">
                  <a16:creationId xmlns:a16="http://schemas.microsoft.com/office/drawing/2014/main" id="{3FD22ABB-35C7-5A41-BCBA-5C8BC1034B6E}"/>
                </a:ext>
              </a:extLst>
            </p:cNvPr>
            <p:cNvSpPr/>
            <p:nvPr/>
          </p:nvSpPr>
          <p:spPr>
            <a:xfrm>
              <a:off x="7133930" y="4189223"/>
              <a:ext cx="1871872" cy="671412"/>
            </a:xfrm>
            <a:custGeom>
              <a:avLst/>
              <a:gdLst/>
              <a:ahLst/>
              <a:cxnLst/>
              <a:rect l="l" t="t" r="r" b="b"/>
              <a:pathLst>
                <a:path w="58496" h="20980" extrusionOk="0">
                  <a:moveTo>
                    <a:pt x="1" y="1"/>
                  </a:moveTo>
                  <a:lnTo>
                    <a:pt x="1" y="20979"/>
                  </a:lnTo>
                  <a:lnTo>
                    <a:pt x="55067" y="20979"/>
                  </a:lnTo>
                  <a:lnTo>
                    <a:pt x="55067" y="16074"/>
                  </a:lnTo>
                  <a:lnTo>
                    <a:pt x="58496" y="16074"/>
                  </a:lnTo>
                  <a:lnTo>
                    <a:pt x="58496" y="4906"/>
                  </a:lnTo>
                  <a:lnTo>
                    <a:pt x="55067" y="4906"/>
                  </a:lnTo>
                  <a:lnTo>
                    <a:pt x="55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5;p48">
              <a:extLst>
                <a:ext uri="{FF2B5EF4-FFF2-40B4-BE49-F238E27FC236}">
                  <a16:creationId xmlns:a16="http://schemas.microsoft.com/office/drawing/2014/main" id="{3801186B-A1E5-B94C-AA55-D6BA595961B9}"/>
                </a:ext>
              </a:extLst>
            </p:cNvPr>
            <p:cNvSpPr txBox="1"/>
            <p:nvPr/>
          </p:nvSpPr>
          <p:spPr>
            <a:xfrm flipH="1">
              <a:off x="6964503" y="3528229"/>
              <a:ext cx="21123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lt1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HTML 4.0</a:t>
              </a:r>
              <a:endParaRPr sz="22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sp>
          <p:nvSpPr>
            <p:cNvPr id="38" name="Google Shape;756;p48">
              <a:extLst>
                <a:ext uri="{FF2B5EF4-FFF2-40B4-BE49-F238E27FC236}">
                  <a16:creationId xmlns:a16="http://schemas.microsoft.com/office/drawing/2014/main" id="{01B567B3-60A7-D344-AAEF-5BBE94B1D36B}"/>
                </a:ext>
              </a:extLst>
            </p:cNvPr>
            <p:cNvSpPr txBox="1"/>
            <p:nvPr/>
          </p:nvSpPr>
          <p:spPr>
            <a:xfrm flipH="1">
              <a:off x="7464379" y="2985448"/>
              <a:ext cx="21147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285750" lvl="0" indent="-285750" algn="just">
                <a:buClr>
                  <a:schemeClr val="bg1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lt1"/>
                  </a:solidFill>
                  <a:latin typeface="Anaheim"/>
                  <a:sym typeface="Anaheim"/>
                </a:rPr>
                <a:t>Table</a:t>
              </a:r>
            </a:p>
            <a:p>
              <a:pPr marL="285750" lvl="0" indent="-285750" algn="just">
                <a:buClr>
                  <a:schemeClr val="bg1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lt1"/>
                  </a:solidFill>
                  <a:latin typeface="Anaheim"/>
                  <a:sym typeface="Anaheim"/>
                </a:rPr>
                <a:t>Style</a:t>
              </a:r>
            </a:p>
            <a:p>
              <a:pPr marL="285750" lvl="0" indent="-285750" algn="just">
                <a:buClr>
                  <a:schemeClr val="bg1"/>
                </a:buClr>
                <a:buSzPct val="110000"/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lt1"/>
                  </a:solidFill>
                  <a:latin typeface="Anaheim"/>
                  <a:sym typeface="Anaheim"/>
                </a:rPr>
                <a:t>Script</a:t>
              </a:r>
            </a:p>
          </p:txBody>
        </p:sp>
        <p:sp>
          <p:nvSpPr>
            <p:cNvPr id="39" name="Google Shape;763;p48">
              <a:extLst>
                <a:ext uri="{FF2B5EF4-FFF2-40B4-BE49-F238E27FC236}">
                  <a16:creationId xmlns:a16="http://schemas.microsoft.com/office/drawing/2014/main" id="{FB7BBE7B-0E9C-494A-B2B7-0CC410712BC3}"/>
                </a:ext>
              </a:extLst>
            </p:cNvPr>
            <p:cNvSpPr txBox="1"/>
            <p:nvPr/>
          </p:nvSpPr>
          <p:spPr>
            <a:xfrm flipH="1">
              <a:off x="7239153" y="4314100"/>
              <a:ext cx="15606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dk1"/>
                  </a:solidFill>
                  <a:latin typeface="Overpass Mono"/>
                  <a:ea typeface="Overpass Mono"/>
                  <a:cs typeface="Overpass Mono"/>
                  <a:sym typeface="Overpass Mono"/>
                </a:rPr>
                <a:t>1999</a:t>
              </a:r>
              <a:endParaRPr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endParaRPr>
            </a:p>
          </p:txBody>
        </p:sp>
        <p:cxnSp>
          <p:nvCxnSpPr>
            <p:cNvPr id="40" name="Google Shape;766;p48">
              <a:extLst>
                <a:ext uri="{FF2B5EF4-FFF2-40B4-BE49-F238E27FC236}">
                  <a16:creationId xmlns:a16="http://schemas.microsoft.com/office/drawing/2014/main" id="{70430B81-901C-FF41-8799-BFA0B3C26B30}"/>
                </a:ext>
              </a:extLst>
            </p:cNvPr>
            <p:cNvCxnSpPr/>
            <p:nvPr/>
          </p:nvCxnSpPr>
          <p:spPr>
            <a:xfrm>
              <a:off x="8009111" y="3972124"/>
              <a:ext cx="0" cy="228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747" name="Google Shape;747;p48" hidden="1"/>
          <p:cNvSpPr/>
          <p:nvPr/>
        </p:nvSpPr>
        <p:spPr>
          <a:xfrm>
            <a:off x="-34249" y="2542874"/>
            <a:ext cx="9144000" cy="671412"/>
          </a:xfrm>
          <a:custGeom>
            <a:avLst/>
            <a:gdLst/>
            <a:ahLst/>
            <a:cxnLst/>
            <a:rect l="l" t="t" r="r" b="b"/>
            <a:pathLst>
              <a:path w="285750" h="20980" extrusionOk="0">
                <a:moveTo>
                  <a:pt x="0" y="1"/>
                </a:moveTo>
                <a:lnTo>
                  <a:pt x="0" y="20979"/>
                </a:lnTo>
                <a:lnTo>
                  <a:pt x="285750" y="20979"/>
                </a:lnTo>
                <a:lnTo>
                  <a:pt x="28575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9" name="Google Shape;749;p48"/>
          <p:cNvSpPr/>
          <p:nvPr/>
        </p:nvSpPr>
        <p:spPr>
          <a:xfrm>
            <a:off x="3716384" y="2542874"/>
            <a:ext cx="187187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6" y="20979"/>
                </a:lnTo>
                <a:lnTo>
                  <a:pt x="55066" y="16074"/>
                </a:lnTo>
                <a:lnTo>
                  <a:pt x="58495" y="16074"/>
                </a:lnTo>
                <a:lnTo>
                  <a:pt x="58495" y="4906"/>
                </a:lnTo>
                <a:lnTo>
                  <a:pt x="55066" y="4906"/>
                </a:lnTo>
                <a:lnTo>
                  <a:pt x="550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1946082" y="2542874"/>
            <a:ext cx="187187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1" y="1"/>
                </a:moveTo>
                <a:lnTo>
                  <a:pt x="1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241623" y="2542874"/>
            <a:ext cx="187187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"/>
          <p:cNvSpPr txBox="1"/>
          <p:nvPr/>
        </p:nvSpPr>
        <p:spPr>
          <a:xfrm flipH="1">
            <a:off x="3546231" y="3509871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HTML 3.0</a:t>
            </a:r>
            <a:endParaRPr sz="22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5" name="Google Shape;755;p48"/>
          <p:cNvSpPr txBox="1"/>
          <p:nvPr/>
        </p:nvSpPr>
        <p:spPr>
          <a:xfrm flipH="1">
            <a:off x="1776655" y="1881880"/>
            <a:ext cx="211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HTML 2.0</a:t>
            </a:r>
            <a:endParaRPr sz="22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6" name="Google Shape;756;p48"/>
          <p:cNvSpPr txBox="1"/>
          <p:nvPr/>
        </p:nvSpPr>
        <p:spPr>
          <a:xfrm flipH="1">
            <a:off x="1774255" y="1277375"/>
            <a:ext cx="21147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 flipH="1">
            <a:off x="17791" y="3509871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HTML 1.0</a:t>
            </a:r>
            <a:endParaRPr sz="22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 flipH="1">
            <a:off x="440394" y="3908656"/>
            <a:ext cx="2114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Anaheim"/>
                <a:sym typeface="Anaheim"/>
              </a:rPr>
              <a:t>Heading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Anaheim"/>
                <a:sym typeface="Anaheim"/>
              </a:rPr>
              <a:t>Paragraph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Anaheim"/>
                <a:sym typeface="Anaheim"/>
              </a:rPr>
              <a:t>Anchor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Anaheim"/>
                <a:sym typeface="Anaheim"/>
              </a:rPr>
              <a:t>List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lt1"/>
                </a:solidFill>
                <a:latin typeface="Anaheim"/>
                <a:sym typeface="Anaheim"/>
              </a:rPr>
              <a:t>Image</a:t>
            </a:r>
            <a:endParaRPr sz="1200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  <p:sp>
        <p:nvSpPr>
          <p:cNvPr id="761" name="Google Shape;761;p4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HISTORY OF HTML</a:t>
            </a:r>
            <a:endParaRPr dirty="0"/>
          </a:p>
        </p:txBody>
      </p:sp>
      <p:sp>
        <p:nvSpPr>
          <p:cNvPr id="762" name="Google Shape;762;p48"/>
          <p:cNvSpPr txBox="1"/>
          <p:nvPr/>
        </p:nvSpPr>
        <p:spPr>
          <a:xfrm flipH="1">
            <a:off x="292445" y="2667751"/>
            <a:ext cx="1560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1993</a:t>
            </a:r>
            <a:endParaRPr sz="16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63" name="Google Shape;763;p48"/>
          <p:cNvSpPr txBox="1"/>
          <p:nvPr/>
        </p:nvSpPr>
        <p:spPr>
          <a:xfrm flipH="1">
            <a:off x="2051305" y="2667751"/>
            <a:ext cx="1560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1995</a:t>
            </a:r>
            <a:endParaRPr sz="1600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64" name="Google Shape;764;p48"/>
          <p:cNvSpPr txBox="1"/>
          <p:nvPr/>
        </p:nvSpPr>
        <p:spPr>
          <a:xfrm flipH="1">
            <a:off x="3820892" y="2667751"/>
            <a:ext cx="1560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1997</a:t>
            </a:r>
            <a:endParaRPr sz="16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766" name="Google Shape;766;p48"/>
          <p:cNvCxnSpPr/>
          <p:nvPr/>
        </p:nvCxnSpPr>
        <p:spPr>
          <a:xfrm>
            <a:off x="2821263" y="23257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8" name="Google Shape;768;p48"/>
          <p:cNvCxnSpPr/>
          <p:nvPr/>
        </p:nvCxnSpPr>
        <p:spPr>
          <a:xfrm rot="10800000">
            <a:off x="1072749" y="31999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9" name="Google Shape;769;p48"/>
          <p:cNvCxnSpPr/>
          <p:nvPr/>
        </p:nvCxnSpPr>
        <p:spPr>
          <a:xfrm rot="10800000">
            <a:off x="4601189" y="31999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3" name="Google Shape;757;p48">
            <a:extLst>
              <a:ext uri="{FF2B5EF4-FFF2-40B4-BE49-F238E27FC236}">
                <a16:creationId xmlns:a16="http://schemas.microsoft.com/office/drawing/2014/main" id="{CA06FF5A-FD47-7A48-B398-35349E547A78}"/>
              </a:ext>
            </a:extLst>
          </p:cNvPr>
          <p:cNvSpPr txBox="1"/>
          <p:nvPr/>
        </p:nvSpPr>
        <p:spPr>
          <a:xfrm flipH="1">
            <a:off x="7066087" y="3509871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HTML 5.0</a:t>
            </a:r>
            <a:endParaRPr sz="22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4" name="Google Shape;758;p48">
            <a:extLst>
              <a:ext uri="{FF2B5EF4-FFF2-40B4-BE49-F238E27FC236}">
                <a16:creationId xmlns:a16="http://schemas.microsoft.com/office/drawing/2014/main" id="{C3E7133A-4C59-DE45-B578-CB5828005295}"/>
              </a:ext>
            </a:extLst>
          </p:cNvPr>
          <p:cNvSpPr txBox="1"/>
          <p:nvPr/>
        </p:nvSpPr>
        <p:spPr>
          <a:xfrm flipH="1">
            <a:off x="7585281" y="3949401"/>
            <a:ext cx="2114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lvl="0" indent="-285750" algn="just"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Anaheim"/>
                <a:sym typeface="Anaheim"/>
              </a:rPr>
              <a:t>Audio</a:t>
            </a:r>
          </a:p>
          <a:p>
            <a:pPr marL="285750" lvl="0" indent="-285750" algn="just"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Anaheim"/>
                <a:sym typeface="Anaheim"/>
              </a:rPr>
              <a:t>Video</a:t>
            </a:r>
          </a:p>
          <a:p>
            <a:pPr marL="285750" lvl="0" indent="-285750" algn="just"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  <a:latin typeface="Anaheim"/>
                <a:sym typeface="Anaheim"/>
              </a:rPr>
              <a:t>Canvas</a:t>
            </a:r>
          </a:p>
        </p:txBody>
      </p:sp>
      <p:sp>
        <p:nvSpPr>
          <p:cNvPr id="45" name="Google Shape;762;p48">
            <a:extLst>
              <a:ext uri="{FF2B5EF4-FFF2-40B4-BE49-F238E27FC236}">
                <a16:creationId xmlns:a16="http://schemas.microsoft.com/office/drawing/2014/main" id="{ED5D0FF6-6509-6441-B2D0-A9FE47CB0073}"/>
              </a:ext>
            </a:extLst>
          </p:cNvPr>
          <p:cNvSpPr txBox="1"/>
          <p:nvPr/>
        </p:nvSpPr>
        <p:spPr>
          <a:xfrm flipH="1">
            <a:off x="7340741" y="2667751"/>
            <a:ext cx="15606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2012</a:t>
            </a:r>
            <a:endParaRPr sz="16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46" name="Google Shape;768;p48">
            <a:extLst>
              <a:ext uri="{FF2B5EF4-FFF2-40B4-BE49-F238E27FC236}">
                <a16:creationId xmlns:a16="http://schemas.microsoft.com/office/drawing/2014/main" id="{F759A303-4ED3-9E4B-BAB3-B25894225F9A}"/>
              </a:ext>
            </a:extLst>
          </p:cNvPr>
          <p:cNvCxnSpPr/>
          <p:nvPr/>
        </p:nvCxnSpPr>
        <p:spPr>
          <a:xfrm rot="10800000">
            <a:off x="8121045" y="31999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2" name="Google Shape;752;p48"/>
          <p:cNvSpPr/>
          <p:nvPr/>
        </p:nvSpPr>
        <p:spPr>
          <a:xfrm>
            <a:off x="-34249" y="2701674"/>
            <a:ext cx="9144000" cy="360000"/>
          </a:xfrm>
          <a:custGeom>
            <a:avLst/>
            <a:gdLst/>
            <a:ahLst/>
            <a:cxnLst/>
            <a:rect l="l" t="t" r="r" b="b"/>
            <a:pathLst>
              <a:path w="285750" h="11169" extrusionOk="0">
                <a:moveTo>
                  <a:pt x="0" y="0"/>
                </a:moveTo>
                <a:lnTo>
                  <a:pt x="0" y="11168"/>
                </a:lnTo>
                <a:lnTo>
                  <a:pt x="285750" y="11168"/>
                </a:lnTo>
                <a:lnTo>
                  <a:pt x="285750" y="0"/>
                </a:lnTo>
                <a:close/>
              </a:path>
            </a:pathLst>
          </a:custGeom>
          <a:solidFill>
            <a:srgbClr val="1B1464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84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49" grpId="0" animBg="1"/>
      <p:bldP spid="750" grpId="0" animBg="1"/>
      <p:bldP spid="751" grpId="0" animBg="1"/>
      <p:bldP spid="753" grpId="0"/>
      <p:bldP spid="755" grpId="0"/>
      <p:bldP spid="757" grpId="0"/>
      <p:bldP spid="758" grpId="0"/>
      <p:bldP spid="762" grpId="0"/>
      <p:bldP spid="763" grpId="0"/>
      <p:bldP spid="764" grpId="0"/>
      <p:bldP spid="43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PAGE STRUCTURE</a:t>
            </a:r>
            <a:endParaRPr dirty="0"/>
          </a:p>
        </p:txBody>
      </p:sp>
      <p:sp>
        <p:nvSpPr>
          <p:cNvPr id="694" name="Google Shape;694;p46"/>
          <p:cNvSpPr txBox="1">
            <a:spLocks noGrp="1"/>
          </p:cNvSpPr>
          <p:nvPr>
            <p:ph type="subTitle" idx="4294967295"/>
          </p:nvPr>
        </p:nvSpPr>
        <p:spPr>
          <a:xfrm flipH="1">
            <a:off x="870575" y="2926050"/>
            <a:ext cx="2435700" cy="442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00" y="1316950"/>
            <a:ext cx="2697600" cy="273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&lt;html&gt; &lt;/html&gt;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00" y="1603325"/>
            <a:ext cx="2698800" cy="273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 err="1"/>
              <a:t>Wrapper</a:t>
            </a:r>
            <a:r>
              <a:rPr lang="ro-RO" sz="1400" dirty="0"/>
              <a:t> for </a:t>
            </a:r>
            <a:r>
              <a:rPr lang="ro-RO" sz="1400" dirty="0" err="1"/>
              <a:t>the</a:t>
            </a:r>
            <a:r>
              <a:rPr lang="ro-RO" sz="1400" dirty="0"/>
              <a:t> </a:t>
            </a:r>
            <a:r>
              <a:rPr lang="ro-RO" sz="1400" dirty="0" err="1"/>
              <a:t>whole</a:t>
            </a:r>
            <a:r>
              <a:rPr lang="ro-RO" sz="1400" dirty="0"/>
              <a:t> content</a:t>
            </a:r>
            <a:endParaRPr sz="1400" dirty="0"/>
          </a:p>
        </p:txBody>
      </p:sp>
      <p:sp>
        <p:nvSpPr>
          <p:cNvPr id="699" name="Google Shape;699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39400" y="2635538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&lt;head&gt; &lt;/head&gt;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700" name="Google Shape;700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324" y="2920138"/>
            <a:ext cx="2802594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400" dirty="0"/>
              <a:t>Container for </a:t>
            </a:r>
            <a:r>
              <a:rPr lang="ro-RO" sz="1400" dirty="0" err="1"/>
              <a:t>metadata</a:t>
            </a:r>
            <a:endParaRPr sz="1400" dirty="0"/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5" y="3953551"/>
            <a:ext cx="2697600" cy="274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</a:rPr>
              <a:t>&lt;body&gt; &lt;/body&gt;</a:t>
            </a:r>
            <a:endParaRPr sz="2200" dirty="0">
              <a:solidFill>
                <a:schemeClr val="dk2"/>
              </a:solidFill>
            </a:endParaRPr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4238150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All visible elements on the page</a:t>
            </a:r>
            <a:endParaRPr sz="1400" dirty="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6"/>
          <p:cNvSpPr txBox="1">
            <a:spLocks noGrp="1"/>
          </p:cNvSpPr>
          <p:nvPr>
            <p:ph type="ctrTitle" idx="4294967295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HTML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6"/>
          <p:cNvCxnSpPr>
            <a:cxnSpLocks/>
          </p:cNvCxnSpPr>
          <p:nvPr/>
        </p:nvCxnSpPr>
        <p:spPr>
          <a:xfrm>
            <a:off x="3446493" y="2891419"/>
            <a:ext cx="1925124" cy="16456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0B41F2A-2D1C-8949-8C2F-A8096B88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" y="1678925"/>
            <a:ext cx="4127373" cy="2770481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D7263E-D0F3-9A47-A578-40BB83DF5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4635"/>
            <a:ext cx="4127373" cy="2765262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8511598B-062E-5D43-A0B3-FF760629C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678825"/>
            <a:ext cx="4127372" cy="276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3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" grpId="0"/>
      <p:bldP spid="696" grpId="0" build="p"/>
      <p:bldP spid="699" grpId="0"/>
      <p:bldP spid="700" grpId="0" build="p"/>
      <p:bldP spid="701" grpId="0"/>
      <p:bldP spid="702" grpId="0" build="p"/>
    </p:bldLst>
  </p:timing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1251</Words>
  <Application>Microsoft Macintosh PowerPoint</Application>
  <PresentationFormat>On-screen Show (16:9)</PresentationFormat>
  <Paragraphs>245</Paragraphs>
  <Slides>33</Slides>
  <Notes>33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Anaheim</vt:lpstr>
      <vt:lpstr>Arial</vt:lpstr>
      <vt:lpstr>Barlow</vt:lpstr>
      <vt:lpstr>Nunito</vt:lpstr>
      <vt:lpstr>Overpass Mono</vt:lpstr>
      <vt:lpstr>Raleway</vt:lpstr>
      <vt:lpstr>Programming Lesson by Slidesgo</vt:lpstr>
      <vt:lpstr>INTRODUCTION TO HTML/CSS</vt:lpstr>
      <vt:lpstr>AGENDA</vt:lpstr>
      <vt:lpstr>—Alan Kay  </vt:lpstr>
      <vt:lpstr>INTRODUCTION</vt:lpstr>
      <vt:lpstr>Frequent interview questions</vt:lpstr>
      <vt:lpstr>HTML</vt:lpstr>
      <vt:lpstr>INTRO INTO HTML</vt:lpstr>
      <vt:lpstr>HISTORY OF HTML</vt:lpstr>
      <vt:lpstr>HTML PAGE STRUCTURE</vt:lpstr>
      <vt:lpstr>HOW WE STRUCTURE THE CODE?</vt:lpstr>
      <vt:lpstr>HTML TAGS</vt:lpstr>
      <vt:lpstr>HTML TAGS #2</vt:lpstr>
      <vt:lpstr>HTML TAGS #3</vt:lpstr>
      <vt:lpstr>HTML 5.0 TAGS</vt:lpstr>
      <vt:lpstr>ID VS CLASS</vt:lpstr>
      <vt:lpstr>W3Schools</vt:lpstr>
      <vt:lpstr>CSS</vt:lpstr>
      <vt:lpstr>INTRO INTO CSS</vt:lpstr>
      <vt:lpstr>ID VS CLASS</vt:lpstr>
      <vt:lpstr>BOX MODEL</vt:lpstr>
      <vt:lpstr>ADDING CSS?</vt:lpstr>
      <vt:lpstr>CSS Selectors</vt:lpstr>
      <vt:lpstr>CSS Selectors #2</vt:lpstr>
      <vt:lpstr>STYLING SYSTEMS - BOOTSTRAP</vt:lpstr>
      <vt:lpstr>ELEMENTS POSITIONING</vt:lpstr>
      <vt:lpstr>FLEXBOX</vt:lpstr>
      <vt:lpstr>RESPONSIVE</vt:lpstr>
      <vt:lpstr>RESPONSIVE #2</vt:lpstr>
      <vt:lpstr>W3Schools</vt:lpstr>
      <vt:lpstr>CONCLUSION</vt:lpstr>
      <vt:lpstr>Frequent interview questions</vt:lpstr>
      <vt:lpstr>ASSIGNMENT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HTML/CSS</dc:title>
  <cp:lastModifiedBy>Cupii, Cezin</cp:lastModifiedBy>
  <cp:revision>59</cp:revision>
  <dcterms:modified xsi:type="dcterms:W3CDTF">2021-08-09T20:00:47Z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9256c7-9946-44df-b379-51beb93fd2d9_Enabled">
    <vt:lpwstr>true</vt:lpwstr>
  </property>
  <property fmtid="{D5CDD505-2E9C-101B-9397-08002B2CF9AE}" pid="3" name="MSIP_Label_589256c7-9946-44df-b379-51beb93fd2d9_SetDate">
    <vt:lpwstr>2021-08-05T12:31:36Z</vt:lpwstr>
  </property>
  <property fmtid="{D5CDD505-2E9C-101B-9397-08002B2CF9AE}" pid="4" name="MSIP_Label_589256c7-9946-44df-b379-51beb93fd2d9_Method">
    <vt:lpwstr>Privileged</vt:lpwstr>
  </property>
  <property fmtid="{D5CDD505-2E9C-101B-9397-08002B2CF9AE}" pid="5" name="MSIP_Label_589256c7-9946-44df-b379-51beb93fd2d9_Name">
    <vt:lpwstr>589256c7-9946-44df-b379-51beb93fd2d9</vt:lpwstr>
  </property>
  <property fmtid="{D5CDD505-2E9C-101B-9397-08002B2CF9AE}" pid="6" name="MSIP_Label_589256c7-9946-44df-b379-51beb93fd2d9_SiteId">
    <vt:lpwstr>36da45f1-dd2c-4d1f-af13-5abe46b99921</vt:lpwstr>
  </property>
  <property fmtid="{D5CDD505-2E9C-101B-9397-08002B2CF9AE}" pid="7" name="MSIP_Label_589256c7-9946-44df-b379-51beb93fd2d9_ActionId">
    <vt:lpwstr>3db69bd2-2e35-477f-a6e6-4c0cd5b921f2</vt:lpwstr>
  </property>
  <property fmtid="{D5CDD505-2E9C-101B-9397-08002B2CF9AE}" pid="8" name="MSIP_Label_589256c7-9946-44df-b379-51beb93fd2d9_ContentBits">
    <vt:lpwstr>0</vt:lpwstr>
  </property>
</Properties>
</file>